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1"/>
  </p:notesMasterIdLst>
  <p:handoutMasterIdLst>
    <p:handoutMasterId r:id="rId92"/>
  </p:handoutMasterIdLst>
  <p:sldIdLst>
    <p:sldId id="258" r:id="rId2"/>
    <p:sldId id="502" r:id="rId3"/>
    <p:sldId id="543" r:id="rId4"/>
    <p:sldId id="615" r:id="rId5"/>
    <p:sldId id="547" r:id="rId6"/>
    <p:sldId id="618" r:id="rId7"/>
    <p:sldId id="619" r:id="rId8"/>
    <p:sldId id="548" r:id="rId9"/>
    <p:sldId id="620" r:id="rId10"/>
    <p:sldId id="621" r:id="rId11"/>
    <p:sldId id="622" r:id="rId12"/>
    <p:sldId id="549" r:id="rId13"/>
    <p:sldId id="550" r:id="rId14"/>
    <p:sldId id="623" r:id="rId15"/>
    <p:sldId id="624" r:id="rId16"/>
    <p:sldId id="551" r:id="rId17"/>
    <p:sldId id="552" r:id="rId18"/>
    <p:sldId id="625" r:id="rId19"/>
    <p:sldId id="553" r:id="rId20"/>
    <p:sldId id="626" r:id="rId21"/>
    <p:sldId id="554" r:id="rId22"/>
    <p:sldId id="627" r:id="rId23"/>
    <p:sldId id="555" r:id="rId24"/>
    <p:sldId id="628" r:id="rId25"/>
    <p:sldId id="556" r:id="rId26"/>
    <p:sldId id="557" r:id="rId27"/>
    <p:sldId id="629" r:id="rId28"/>
    <p:sldId id="630" r:id="rId29"/>
    <p:sldId id="558" r:id="rId30"/>
    <p:sldId id="559" r:id="rId31"/>
    <p:sldId id="560" r:id="rId32"/>
    <p:sldId id="561" r:id="rId33"/>
    <p:sldId id="562" r:id="rId34"/>
    <p:sldId id="563" r:id="rId35"/>
    <p:sldId id="564" r:id="rId36"/>
    <p:sldId id="565" r:id="rId37"/>
    <p:sldId id="566" r:id="rId38"/>
    <p:sldId id="567" r:id="rId39"/>
    <p:sldId id="568" r:id="rId40"/>
    <p:sldId id="631" r:id="rId41"/>
    <p:sldId id="569" r:id="rId42"/>
    <p:sldId id="570" r:id="rId43"/>
    <p:sldId id="571" r:id="rId44"/>
    <p:sldId id="572" r:id="rId45"/>
    <p:sldId id="573" r:id="rId46"/>
    <p:sldId id="574" r:id="rId47"/>
    <p:sldId id="632" r:id="rId48"/>
    <p:sldId id="575" r:id="rId49"/>
    <p:sldId id="635" r:id="rId50"/>
    <p:sldId id="633" r:id="rId51"/>
    <p:sldId id="576" r:id="rId52"/>
    <p:sldId id="634" r:id="rId53"/>
    <p:sldId id="636" r:id="rId54"/>
    <p:sldId id="577" r:id="rId55"/>
    <p:sldId id="579" r:id="rId56"/>
    <p:sldId id="637" r:id="rId57"/>
    <p:sldId id="580" r:id="rId58"/>
    <p:sldId id="638" r:id="rId59"/>
    <p:sldId id="581" r:id="rId60"/>
    <p:sldId id="639" r:id="rId61"/>
    <p:sldId id="582" r:id="rId62"/>
    <p:sldId id="640" r:id="rId63"/>
    <p:sldId id="641" r:id="rId64"/>
    <p:sldId id="584" r:id="rId65"/>
    <p:sldId id="585" r:id="rId66"/>
    <p:sldId id="586" r:id="rId67"/>
    <p:sldId id="587" r:id="rId68"/>
    <p:sldId id="588" r:id="rId69"/>
    <p:sldId id="589" r:id="rId70"/>
    <p:sldId id="591" r:id="rId71"/>
    <p:sldId id="592" r:id="rId72"/>
    <p:sldId id="642" r:id="rId73"/>
    <p:sldId id="643" r:id="rId74"/>
    <p:sldId id="596" r:id="rId75"/>
    <p:sldId id="597" r:id="rId76"/>
    <p:sldId id="598" r:id="rId77"/>
    <p:sldId id="599" r:id="rId78"/>
    <p:sldId id="600" r:id="rId79"/>
    <p:sldId id="601" r:id="rId80"/>
    <p:sldId id="602" r:id="rId81"/>
    <p:sldId id="644" r:id="rId82"/>
    <p:sldId id="645" r:id="rId83"/>
    <p:sldId id="603" r:id="rId84"/>
    <p:sldId id="604" r:id="rId85"/>
    <p:sldId id="605" r:id="rId86"/>
    <p:sldId id="606" r:id="rId87"/>
    <p:sldId id="613" r:id="rId88"/>
    <p:sldId id="614" r:id="rId89"/>
    <p:sldId id="346"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67" d="100"/>
          <a:sy n="67" d="100"/>
        </p:scale>
        <p:origin x="132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37EF61-228A-460C-B7D1-B8D3CF5E0AC4}" type="doc">
      <dgm:prSet loTypeId="urn:microsoft.com/office/officeart/2005/8/layout/orgChart1" loCatId="hierarchy" qsTypeId="urn:microsoft.com/office/officeart/2005/8/quickstyle/simple3" qsCatId="simple" csTypeId="urn:microsoft.com/office/officeart/2005/8/colors/colorful1#1" csCatId="colorful" phldr="1"/>
      <dgm:spPr/>
      <dgm:t>
        <a:bodyPr/>
        <a:lstStyle/>
        <a:p>
          <a:endParaRPr lang="en-US"/>
        </a:p>
      </dgm:t>
    </dgm:pt>
    <dgm:pt modelId="{4A3BF968-D85A-4BBF-9A50-397A3EE241FC}">
      <dgm:prSet phldrT="[Text]" custT="1"/>
      <dgm:spPr/>
      <dgm:t>
        <a:bodyPr/>
        <a:lstStyle/>
        <a:p>
          <a:r>
            <a:rPr lang="en-US" sz="2800" dirty="0" smtClean="0"/>
            <a:t>Header Types</a:t>
          </a:r>
          <a:endParaRPr lang="en-US" sz="2800" dirty="0"/>
        </a:p>
      </dgm:t>
    </dgm:pt>
    <dgm:pt modelId="{656EF786-65B9-4A2E-9B3B-B4AE3E0E289E}" type="parTrans" cxnId="{8259132F-2C5D-41CC-8924-9699056792D4}">
      <dgm:prSet/>
      <dgm:spPr/>
      <dgm:t>
        <a:bodyPr/>
        <a:lstStyle/>
        <a:p>
          <a:endParaRPr lang="en-US" sz="2800"/>
        </a:p>
      </dgm:t>
    </dgm:pt>
    <dgm:pt modelId="{AE046F07-D6F2-4A2D-B0AE-9F0DE678BF60}" type="sibTrans" cxnId="{8259132F-2C5D-41CC-8924-9699056792D4}">
      <dgm:prSet/>
      <dgm:spPr/>
      <dgm:t>
        <a:bodyPr/>
        <a:lstStyle/>
        <a:p>
          <a:endParaRPr lang="en-US" sz="2800"/>
        </a:p>
      </dgm:t>
    </dgm:pt>
    <dgm:pt modelId="{CDEEAA6A-F139-4013-9086-1A81F229E76B}">
      <dgm:prSet phldrT="[Text]" custT="1"/>
      <dgm:spPr/>
      <dgm:t>
        <a:bodyPr/>
        <a:lstStyle/>
        <a:p>
          <a:r>
            <a:rPr lang="en-US" sz="2800" dirty="0" smtClean="0"/>
            <a:t>Entity header</a:t>
          </a:r>
          <a:endParaRPr lang="en-US" sz="2800" dirty="0"/>
        </a:p>
      </dgm:t>
    </dgm:pt>
    <dgm:pt modelId="{58718942-E6C9-4026-B45D-1303607D389D}" type="parTrans" cxnId="{C72655EE-5F4D-4F7C-8C95-63DB983D3CB5}">
      <dgm:prSet/>
      <dgm:spPr/>
      <dgm:t>
        <a:bodyPr/>
        <a:lstStyle/>
        <a:p>
          <a:endParaRPr lang="en-US" sz="2800"/>
        </a:p>
      </dgm:t>
    </dgm:pt>
    <dgm:pt modelId="{4F4E68CA-4322-4009-9C72-30F5AC857921}" type="sibTrans" cxnId="{C72655EE-5F4D-4F7C-8C95-63DB983D3CB5}">
      <dgm:prSet/>
      <dgm:spPr/>
      <dgm:t>
        <a:bodyPr/>
        <a:lstStyle/>
        <a:p>
          <a:endParaRPr lang="en-US" sz="2800"/>
        </a:p>
      </dgm:t>
    </dgm:pt>
    <dgm:pt modelId="{42D7C1BB-A741-4386-8178-5DE944C78F58}">
      <dgm:prSet phldrT="[Text]" custT="1"/>
      <dgm:spPr/>
      <dgm:t>
        <a:bodyPr/>
        <a:lstStyle/>
        <a:p>
          <a:r>
            <a:rPr lang="en-US" sz="2800" dirty="0" smtClean="0"/>
            <a:t>General header</a:t>
          </a:r>
          <a:endParaRPr lang="en-US" sz="2800" dirty="0"/>
        </a:p>
      </dgm:t>
    </dgm:pt>
    <dgm:pt modelId="{64E7FDE5-9E6A-48EF-A776-ECA492423391}" type="parTrans" cxnId="{F2DA0828-0361-4674-BCC8-2DACAA053574}">
      <dgm:prSet/>
      <dgm:spPr/>
      <dgm:t>
        <a:bodyPr/>
        <a:lstStyle/>
        <a:p>
          <a:endParaRPr lang="en-US" sz="2800"/>
        </a:p>
      </dgm:t>
    </dgm:pt>
    <dgm:pt modelId="{F66FDF70-A3B4-45CC-B3DA-F605D18961B2}" type="sibTrans" cxnId="{F2DA0828-0361-4674-BCC8-2DACAA053574}">
      <dgm:prSet/>
      <dgm:spPr/>
      <dgm:t>
        <a:bodyPr/>
        <a:lstStyle/>
        <a:p>
          <a:endParaRPr lang="en-US" sz="2800"/>
        </a:p>
      </dgm:t>
    </dgm:pt>
    <dgm:pt modelId="{BC946661-06A9-41AB-8860-8BC31375E398}">
      <dgm:prSet phldrT="[Text]" custT="1"/>
      <dgm:spPr/>
      <dgm:t>
        <a:bodyPr/>
        <a:lstStyle/>
        <a:p>
          <a:r>
            <a:rPr lang="en-US" sz="2800" dirty="0" smtClean="0"/>
            <a:t>Request header</a:t>
          </a:r>
          <a:endParaRPr lang="en-US" sz="2800" dirty="0"/>
        </a:p>
      </dgm:t>
    </dgm:pt>
    <dgm:pt modelId="{C4B38EA0-C7C5-4EFD-8476-ACF19B69EB71}" type="parTrans" cxnId="{FA541719-583D-415C-AA46-EEC56B514564}">
      <dgm:prSet/>
      <dgm:spPr/>
      <dgm:t>
        <a:bodyPr/>
        <a:lstStyle/>
        <a:p>
          <a:endParaRPr lang="en-US" sz="2800"/>
        </a:p>
      </dgm:t>
    </dgm:pt>
    <dgm:pt modelId="{EFE8AE6B-D08C-46C9-8E41-7C74AE3AF8A9}" type="sibTrans" cxnId="{FA541719-583D-415C-AA46-EEC56B514564}">
      <dgm:prSet/>
      <dgm:spPr/>
      <dgm:t>
        <a:bodyPr/>
        <a:lstStyle/>
        <a:p>
          <a:endParaRPr lang="en-US" sz="2800"/>
        </a:p>
      </dgm:t>
    </dgm:pt>
    <dgm:pt modelId="{2A2E7047-A14A-4F86-ACA6-71AD72724D90}">
      <dgm:prSet phldrT="[Text]" custT="1"/>
      <dgm:spPr/>
      <dgm:t>
        <a:bodyPr/>
        <a:lstStyle/>
        <a:p>
          <a:r>
            <a:rPr lang="en-US" sz="2800" dirty="0" smtClean="0"/>
            <a:t>Response header</a:t>
          </a:r>
          <a:endParaRPr lang="en-US" sz="2800" dirty="0"/>
        </a:p>
      </dgm:t>
    </dgm:pt>
    <dgm:pt modelId="{FFB4D850-BA48-4480-BBE4-4234BA918BCD}" type="parTrans" cxnId="{219917F0-AB80-4400-BDD4-DEC6BABBB95D}">
      <dgm:prSet/>
      <dgm:spPr/>
      <dgm:t>
        <a:bodyPr/>
        <a:lstStyle/>
        <a:p>
          <a:endParaRPr lang="en-US" sz="2800"/>
        </a:p>
      </dgm:t>
    </dgm:pt>
    <dgm:pt modelId="{DA891F25-7C67-4DED-9FE9-EA92B0F65BF4}" type="sibTrans" cxnId="{219917F0-AB80-4400-BDD4-DEC6BABBB95D}">
      <dgm:prSet/>
      <dgm:spPr/>
      <dgm:t>
        <a:bodyPr/>
        <a:lstStyle/>
        <a:p>
          <a:endParaRPr lang="en-US" sz="2800"/>
        </a:p>
      </dgm:t>
    </dgm:pt>
    <dgm:pt modelId="{D5185BE2-3107-447F-991E-77B5D74A3A6C}" type="pres">
      <dgm:prSet presAssocID="{D037EF61-228A-460C-B7D1-B8D3CF5E0AC4}" presName="hierChild1" presStyleCnt="0">
        <dgm:presLayoutVars>
          <dgm:orgChart val="1"/>
          <dgm:chPref val="1"/>
          <dgm:dir/>
          <dgm:animOne val="branch"/>
          <dgm:animLvl val="lvl"/>
          <dgm:resizeHandles/>
        </dgm:presLayoutVars>
      </dgm:prSet>
      <dgm:spPr/>
      <dgm:t>
        <a:bodyPr/>
        <a:lstStyle/>
        <a:p>
          <a:endParaRPr lang="en-US"/>
        </a:p>
      </dgm:t>
    </dgm:pt>
    <dgm:pt modelId="{D7A6C01B-6F20-40B7-96F8-DBA83FCC37DC}" type="pres">
      <dgm:prSet presAssocID="{4A3BF968-D85A-4BBF-9A50-397A3EE241FC}" presName="hierRoot1" presStyleCnt="0">
        <dgm:presLayoutVars>
          <dgm:hierBranch val="init"/>
        </dgm:presLayoutVars>
      </dgm:prSet>
      <dgm:spPr/>
    </dgm:pt>
    <dgm:pt modelId="{B7B1BAF1-0E8F-4BBB-8811-89FACB0BFD1E}" type="pres">
      <dgm:prSet presAssocID="{4A3BF968-D85A-4BBF-9A50-397A3EE241FC}" presName="rootComposite1" presStyleCnt="0"/>
      <dgm:spPr/>
    </dgm:pt>
    <dgm:pt modelId="{76C4434A-3DE0-4BED-9619-3F1A5E2FA56F}" type="pres">
      <dgm:prSet presAssocID="{4A3BF968-D85A-4BBF-9A50-397A3EE241FC}" presName="rootText1" presStyleLbl="node0" presStyleIdx="0" presStyleCnt="1">
        <dgm:presLayoutVars>
          <dgm:chPref val="3"/>
        </dgm:presLayoutVars>
      </dgm:prSet>
      <dgm:spPr/>
      <dgm:t>
        <a:bodyPr/>
        <a:lstStyle/>
        <a:p>
          <a:endParaRPr lang="en-US"/>
        </a:p>
      </dgm:t>
    </dgm:pt>
    <dgm:pt modelId="{F1447845-D417-4873-94F4-242EF89C6648}" type="pres">
      <dgm:prSet presAssocID="{4A3BF968-D85A-4BBF-9A50-397A3EE241FC}" presName="rootConnector1" presStyleLbl="node1" presStyleIdx="0" presStyleCnt="0"/>
      <dgm:spPr/>
      <dgm:t>
        <a:bodyPr/>
        <a:lstStyle/>
        <a:p>
          <a:endParaRPr lang="en-US"/>
        </a:p>
      </dgm:t>
    </dgm:pt>
    <dgm:pt modelId="{93041BEF-EB95-4B97-9E7A-2AD8ED00789F}" type="pres">
      <dgm:prSet presAssocID="{4A3BF968-D85A-4BBF-9A50-397A3EE241FC}" presName="hierChild2" presStyleCnt="0"/>
      <dgm:spPr/>
    </dgm:pt>
    <dgm:pt modelId="{FFE96D8A-B382-4B0A-9F88-D30CC6BC865C}" type="pres">
      <dgm:prSet presAssocID="{64E7FDE5-9E6A-48EF-A776-ECA492423391}" presName="Name37" presStyleLbl="parChTrans1D2" presStyleIdx="0" presStyleCnt="4"/>
      <dgm:spPr/>
      <dgm:t>
        <a:bodyPr/>
        <a:lstStyle/>
        <a:p>
          <a:endParaRPr lang="en-US"/>
        </a:p>
      </dgm:t>
    </dgm:pt>
    <dgm:pt modelId="{A60C5BB9-6519-4176-8D7C-9801815314DC}" type="pres">
      <dgm:prSet presAssocID="{42D7C1BB-A741-4386-8178-5DE944C78F58}" presName="hierRoot2" presStyleCnt="0">
        <dgm:presLayoutVars>
          <dgm:hierBranch val="init"/>
        </dgm:presLayoutVars>
      </dgm:prSet>
      <dgm:spPr/>
    </dgm:pt>
    <dgm:pt modelId="{0C9FF797-49B8-4C0D-800A-77D068638A16}" type="pres">
      <dgm:prSet presAssocID="{42D7C1BB-A741-4386-8178-5DE944C78F58}" presName="rootComposite" presStyleCnt="0"/>
      <dgm:spPr/>
    </dgm:pt>
    <dgm:pt modelId="{4F7A3FA2-56AD-42F2-B74F-03FA2E577690}" type="pres">
      <dgm:prSet presAssocID="{42D7C1BB-A741-4386-8178-5DE944C78F58}" presName="rootText" presStyleLbl="node2" presStyleIdx="0" presStyleCnt="4">
        <dgm:presLayoutVars>
          <dgm:chPref val="3"/>
        </dgm:presLayoutVars>
      </dgm:prSet>
      <dgm:spPr/>
      <dgm:t>
        <a:bodyPr/>
        <a:lstStyle/>
        <a:p>
          <a:endParaRPr lang="en-US"/>
        </a:p>
      </dgm:t>
    </dgm:pt>
    <dgm:pt modelId="{9128F5A0-A97B-42EB-8BF0-2918614DD1DF}" type="pres">
      <dgm:prSet presAssocID="{42D7C1BB-A741-4386-8178-5DE944C78F58}" presName="rootConnector" presStyleLbl="node2" presStyleIdx="0" presStyleCnt="4"/>
      <dgm:spPr/>
      <dgm:t>
        <a:bodyPr/>
        <a:lstStyle/>
        <a:p>
          <a:endParaRPr lang="en-US"/>
        </a:p>
      </dgm:t>
    </dgm:pt>
    <dgm:pt modelId="{4B12BDC1-3D94-4313-9539-CC40B2A4C62A}" type="pres">
      <dgm:prSet presAssocID="{42D7C1BB-A741-4386-8178-5DE944C78F58}" presName="hierChild4" presStyleCnt="0"/>
      <dgm:spPr/>
    </dgm:pt>
    <dgm:pt modelId="{D8CB6A4A-D632-4EAE-B181-FB4B1E957349}" type="pres">
      <dgm:prSet presAssocID="{42D7C1BB-A741-4386-8178-5DE944C78F58}" presName="hierChild5" presStyleCnt="0"/>
      <dgm:spPr/>
    </dgm:pt>
    <dgm:pt modelId="{0D5BA4FF-E843-40E4-A2BF-21E312BE063B}" type="pres">
      <dgm:prSet presAssocID="{C4B38EA0-C7C5-4EFD-8476-ACF19B69EB71}" presName="Name37" presStyleLbl="parChTrans1D2" presStyleIdx="1" presStyleCnt="4"/>
      <dgm:spPr/>
      <dgm:t>
        <a:bodyPr/>
        <a:lstStyle/>
        <a:p>
          <a:endParaRPr lang="en-US"/>
        </a:p>
      </dgm:t>
    </dgm:pt>
    <dgm:pt modelId="{879ACB41-4F42-42B3-BBB1-26A917CC1F1B}" type="pres">
      <dgm:prSet presAssocID="{BC946661-06A9-41AB-8860-8BC31375E398}" presName="hierRoot2" presStyleCnt="0">
        <dgm:presLayoutVars>
          <dgm:hierBranch val="init"/>
        </dgm:presLayoutVars>
      </dgm:prSet>
      <dgm:spPr/>
    </dgm:pt>
    <dgm:pt modelId="{8C945547-178C-45F1-B544-3796DD3D87E1}" type="pres">
      <dgm:prSet presAssocID="{BC946661-06A9-41AB-8860-8BC31375E398}" presName="rootComposite" presStyleCnt="0"/>
      <dgm:spPr/>
    </dgm:pt>
    <dgm:pt modelId="{B67F7778-969A-4F3F-B364-B1D56054883B}" type="pres">
      <dgm:prSet presAssocID="{BC946661-06A9-41AB-8860-8BC31375E398}" presName="rootText" presStyleLbl="node2" presStyleIdx="1" presStyleCnt="4">
        <dgm:presLayoutVars>
          <dgm:chPref val="3"/>
        </dgm:presLayoutVars>
      </dgm:prSet>
      <dgm:spPr/>
      <dgm:t>
        <a:bodyPr/>
        <a:lstStyle/>
        <a:p>
          <a:endParaRPr lang="en-US"/>
        </a:p>
      </dgm:t>
    </dgm:pt>
    <dgm:pt modelId="{54FF47B9-1591-46A6-9BF4-092C9C248EB6}" type="pres">
      <dgm:prSet presAssocID="{BC946661-06A9-41AB-8860-8BC31375E398}" presName="rootConnector" presStyleLbl="node2" presStyleIdx="1" presStyleCnt="4"/>
      <dgm:spPr/>
      <dgm:t>
        <a:bodyPr/>
        <a:lstStyle/>
        <a:p>
          <a:endParaRPr lang="en-US"/>
        </a:p>
      </dgm:t>
    </dgm:pt>
    <dgm:pt modelId="{D9256C21-5DB8-46CC-9172-A472DE6DE427}" type="pres">
      <dgm:prSet presAssocID="{BC946661-06A9-41AB-8860-8BC31375E398}" presName="hierChild4" presStyleCnt="0"/>
      <dgm:spPr/>
    </dgm:pt>
    <dgm:pt modelId="{E98B3E89-4004-4614-821A-29FA67978046}" type="pres">
      <dgm:prSet presAssocID="{BC946661-06A9-41AB-8860-8BC31375E398}" presName="hierChild5" presStyleCnt="0"/>
      <dgm:spPr/>
    </dgm:pt>
    <dgm:pt modelId="{9B8C6BED-799B-41D5-9FF0-BA0248479ECF}" type="pres">
      <dgm:prSet presAssocID="{FFB4D850-BA48-4480-BBE4-4234BA918BCD}" presName="Name37" presStyleLbl="parChTrans1D2" presStyleIdx="2" presStyleCnt="4"/>
      <dgm:spPr/>
      <dgm:t>
        <a:bodyPr/>
        <a:lstStyle/>
        <a:p>
          <a:endParaRPr lang="en-US"/>
        </a:p>
      </dgm:t>
    </dgm:pt>
    <dgm:pt modelId="{0540302F-6590-4C11-8B0E-E57E0E63D0C5}" type="pres">
      <dgm:prSet presAssocID="{2A2E7047-A14A-4F86-ACA6-71AD72724D90}" presName="hierRoot2" presStyleCnt="0">
        <dgm:presLayoutVars>
          <dgm:hierBranch val="init"/>
        </dgm:presLayoutVars>
      </dgm:prSet>
      <dgm:spPr/>
    </dgm:pt>
    <dgm:pt modelId="{DFC2AB23-CC77-4D03-BB95-0153B14ED5E2}" type="pres">
      <dgm:prSet presAssocID="{2A2E7047-A14A-4F86-ACA6-71AD72724D90}" presName="rootComposite" presStyleCnt="0"/>
      <dgm:spPr/>
    </dgm:pt>
    <dgm:pt modelId="{837A339E-23F9-4E20-9816-D7AA5D343DE5}" type="pres">
      <dgm:prSet presAssocID="{2A2E7047-A14A-4F86-ACA6-71AD72724D90}" presName="rootText" presStyleLbl="node2" presStyleIdx="2" presStyleCnt="4">
        <dgm:presLayoutVars>
          <dgm:chPref val="3"/>
        </dgm:presLayoutVars>
      </dgm:prSet>
      <dgm:spPr/>
      <dgm:t>
        <a:bodyPr/>
        <a:lstStyle/>
        <a:p>
          <a:endParaRPr lang="en-US"/>
        </a:p>
      </dgm:t>
    </dgm:pt>
    <dgm:pt modelId="{E1E3E0E7-9244-4F08-9FEA-CE8387D36C29}" type="pres">
      <dgm:prSet presAssocID="{2A2E7047-A14A-4F86-ACA6-71AD72724D90}" presName="rootConnector" presStyleLbl="node2" presStyleIdx="2" presStyleCnt="4"/>
      <dgm:spPr/>
      <dgm:t>
        <a:bodyPr/>
        <a:lstStyle/>
        <a:p>
          <a:endParaRPr lang="en-US"/>
        </a:p>
      </dgm:t>
    </dgm:pt>
    <dgm:pt modelId="{C16C00DF-C47A-46F1-AD23-0C5268544FD5}" type="pres">
      <dgm:prSet presAssocID="{2A2E7047-A14A-4F86-ACA6-71AD72724D90}" presName="hierChild4" presStyleCnt="0"/>
      <dgm:spPr/>
    </dgm:pt>
    <dgm:pt modelId="{5986FDD3-4E79-4EEE-8886-09B6432DFFBA}" type="pres">
      <dgm:prSet presAssocID="{2A2E7047-A14A-4F86-ACA6-71AD72724D90}" presName="hierChild5" presStyleCnt="0"/>
      <dgm:spPr/>
    </dgm:pt>
    <dgm:pt modelId="{E1E1DFD7-C1F2-45F5-914D-6F4E59599B57}" type="pres">
      <dgm:prSet presAssocID="{58718942-E6C9-4026-B45D-1303607D389D}" presName="Name37" presStyleLbl="parChTrans1D2" presStyleIdx="3" presStyleCnt="4"/>
      <dgm:spPr/>
      <dgm:t>
        <a:bodyPr/>
        <a:lstStyle/>
        <a:p>
          <a:endParaRPr lang="en-US"/>
        </a:p>
      </dgm:t>
    </dgm:pt>
    <dgm:pt modelId="{FDAF8686-B9D7-488E-B917-2888F827C103}" type="pres">
      <dgm:prSet presAssocID="{CDEEAA6A-F139-4013-9086-1A81F229E76B}" presName="hierRoot2" presStyleCnt="0">
        <dgm:presLayoutVars>
          <dgm:hierBranch val="init"/>
        </dgm:presLayoutVars>
      </dgm:prSet>
      <dgm:spPr/>
    </dgm:pt>
    <dgm:pt modelId="{DC4A676D-DD49-40E9-AF69-EF937F76E1FA}" type="pres">
      <dgm:prSet presAssocID="{CDEEAA6A-F139-4013-9086-1A81F229E76B}" presName="rootComposite" presStyleCnt="0"/>
      <dgm:spPr/>
    </dgm:pt>
    <dgm:pt modelId="{356817D7-8943-46C3-951B-A77B1317C525}" type="pres">
      <dgm:prSet presAssocID="{CDEEAA6A-F139-4013-9086-1A81F229E76B}" presName="rootText" presStyleLbl="node2" presStyleIdx="3" presStyleCnt="4">
        <dgm:presLayoutVars>
          <dgm:chPref val="3"/>
        </dgm:presLayoutVars>
      </dgm:prSet>
      <dgm:spPr/>
      <dgm:t>
        <a:bodyPr/>
        <a:lstStyle/>
        <a:p>
          <a:endParaRPr lang="en-US"/>
        </a:p>
      </dgm:t>
    </dgm:pt>
    <dgm:pt modelId="{DF06FC8F-6117-4480-B330-951F5C7095FC}" type="pres">
      <dgm:prSet presAssocID="{CDEEAA6A-F139-4013-9086-1A81F229E76B}" presName="rootConnector" presStyleLbl="node2" presStyleIdx="3" presStyleCnt="4"/>
      <dgm:spPr/>
      <dgm:t>
        <a:bodyPr/>
        <a:lstStyle/>
        <a:p>
          <a:endParaRPr lang="en-US"/>
        </a:p>
      </dgm:t>
    </dgm:pt>
    <dgm:pt modelId="{424904BD-CBFA-4253-9D9A-021E1D2692B1}" type="pres">
      <dgm:prSet presAssocID="{CDEEAA6A-F139-4013-9086-1A81F229E76B}" presName="hierChild4" presStyleCnt="0"/>
      <dgm:spPr/>
    </dgm:pt>
    <dgm:pt modelId="{E49B8D16-48C9-4E97-86CC-2B85134E4C09}" type="pres">
      <dgm:prSet presAssocID="{CDEEAA6A-F139-4013-9086-1A81F229E76B}" presName="hierChild5" presStyleCnt="0"/>
      <dgm:spPr/>
    </dgm:pt>
    <dgm:pt modelId="{3C737E42-B1E2-4932-9D99-F9889518F272}" type="pres">
      <dgm:prSet presAssocID="{4A3BF968-D85A-4BBF-9A50-397A3EE241FC}" presName="hierChild3" presStyleCnt="0"/>
      <dgm:spPr/>
    </dgm:pt>
  </dgm:ptLst>
  <dgm:cxnLst>
    <dgm:cxn modelId="{C72655EE-5F4D-4F7C-8C95-63DB983D3CB5}" srcId="{4A3BF968-D85A-4BBF-9A50-397A3EE241FC}" destId="{CDEEAA6A-F139-4013-9086-1A81F229E76B}" srcOrd="3" destOrd="0" parTransId="{58718942-E6C9-4026-B45D-1303607D389D}" sibTransId="{4F4E68CA-4322-4009-9C72-30F5AC857921}"/>
    <dgm:cxn modelId="{FA541719-583D-415C-AA46-EEC56B514564}" srcId="{4A3BF968-D85A-4BBF-9A50-397A3EE241FC}" destId="{BC946661-06A9-41AB-8860-8BC31375E398}" srcOrd="1" destOrd="0" parTransId="{C4B38EA0-C7C5-4EFD-8476-ACF19B69EB71}" sibTransId="{EFE8AE6B-D08C-46C9-8E41-7C74AE3AF8A9}"/>
    <dgm:cxn modelId="{8259132F-2C5D-41CC-8924-9699056792D4}" srcId="{D037EF61-228A-460C-B7D1-B8D3CF5E0AC4}" destId="{4A3BF968-D85A-4BBF-9A50-397A3EE241FC}" srcOrd="0" destOrd="0" parTransId="{656EF786-65B9-4A2E-9B3B-B4AE3E0E289E}" sibTransId="{AE046F07-D6F2-4A2D-B0AE-9F0DE678BF60}"/>
    <dgm:cxn modelId="{9563576E-613B-4CDB-B300-03E7AD99917F}" type="presOf" srcId="{64E7FDE5-9E6A-48EF-A776-ECA492423391}" destId="{FFE96D8A-B382-4B0A-9F88-D30CC6BC865C}" srcOrd="0" destOrd="0" presId="urn:microsoft.com/office/officeart/2005/8/layout/orgChart1"/>
    <dgm:cxn modelId="{4CDC4358-297C-4252-80C3-077BBC6E3D58}" type="presOf" srcId="{2A2E7047-A14A-4F86-ACA6-71AD72724D90}" destId="{E1E3E0E7-9244-4F08-9FEA-CE8387D36C29}" srcOrd="1" destOrd="0" presId="urn:microsoft.com/office/officeart/2005/8/layout/orgChart1"/>
    <dgm:cxn modelId="{6308B5F3-85BF-4FD7-B51C-BC6833A47DD7}" type="presOf" srcId="{D037EF61-228A-460C-B7D1-B8D3CF5E0AC4}" destId="{D5185BE2-3107-447F-991E-77B5D74A3A6C}" srcOrd="0" destOrd="0" presId="urn:microsoft.com/office/officeart/2005/8/layout/orgChart1"/>
    <dgm:cxn modelId="{F2DA0828-0361-4674-BCC8-2DACAA053574}" srcId="{4A3BF968-D85A-4BBF-9A50-397A3EE241FC}" destId="{42D7C1BB-A741-4386-8178-5DE944C78F58}" srcOrd="0" destOrd="0" parTransId="{64E7FDE5-9E6A-48EF-A776-ECA492423391}" sibTransId="{F66FDF70-A3B4-45CC-B3DA-F605D18961B2}"/>
    <dgm:cxn modelId="{66551347-E28B-4461-B5C7-31D079FF1E34}" type="presOf" srcId="{4A3BF968-D85A-4BBF-9A50-397A3EE241FC}" destId="{F1447845-D417-4873-94F4-242EF89C6648}" srcOrd="1" destOrd="0" presId="urn:microsoft.com/office/officeart/2005/8/layout/orgChart1"/>
    <dgm:cxn modelId="{A0035F05-CD16-4CB2-A238-FCC64A18B45E}" type="presOf" srcId="{CDEEAA6A-F139-4013-9086-1A81F229E76B}" destId="{356817D7-8943-46C3-951B-A77B1317C525}" srcOrd="0" destOrd="0" presId="urn:microsoft.com/office/officeart/2005/8/layout/orgChart1"/>
    <dgm:cxn modelId="{353C34DE-4D2C-44CA-8706-2D4BE8D9AA12}" type="presOf" srcId="{CDEEAA6A-F139-4013-9086-1A81F229E76B}" destId="{DF06FC8F-6117-4480-B330-951F5C7095FC}" srcOrd="1" destOrd="0" presId="urn:microsoft.com/office/officeart/2005/8/layout/orgChart1"/>
    <dgm:cxn modelId="{FA2D0A5B-23C0-4295-B1F4-0E2790425F79}" type="presOf" srcId="{4A3BF968-D85A-4BBF-9A50-397A3EE241FC}" destId="{76C4434A-3DE0-4BED-9619-3F1A5E2FA56F}" srcOrd="0" destOrd="0" presId="urn:microsoft.com/office/officeart/2005/8/layout/orgChart1"/>
    <dgm:cxn modelId="{8811C680-DA7F-49AF-BF3A-D128876728AE}" type="presOf" srcId="{BC946661-06A9-41AB-8860-8BC31375E398}" destId="{54FF47B9-1591-46A6-9BF4-092C9C248EB6}" srcOrd="1" destOrd="0" presId="urn:microsoft.com/office/officeart/2005/8/layout/orgChart1"/>
    <dgm:cxn modelId="{1CF56E82-DEC7-4593-A911-B03E5CD0BEF9}" type="presOf" srcId="{C4B38EA0-C7C5-4EFD-8476-ACF19B69EB71}" destId="{0D5BA4FF-E843-40E4-A2BF-21E312BE063B}" srcOrd="0" destOrd="0" presId="urn:microsoft.com/office/officeart/2005/8/layout/orgChart1"/>
    <dgm:cxn modelId="{219917F0-AB80-4400-BDD4-DEC6BABBB95D}" srcId="{4A3BF968-D85A-4BBF-9A50-397A3EE241FC}" destId="{2A2E7047-A14A-4F86-ACA6-71AD72724D90}" srcOrd="2" destOrd="0" parTransId="{FFB4D850-BA48-4480-BBE4-4234BA918BCD}" sibTransId="{DA891F25-7C67-4DED-9FE9-EA92B0F65BF4}"/>
    <dgm:cxn modelId="{A64E68CC-B160-44DD-B6BE-D5A4D19E99C7}" type="presOf" srcId="{BC946661-06A9-41AB-8860-8BC31375E398}" destId="{B67F7778-969A-4F3F-B364-B1D56054883B}" srcOrd="0" destOrd="0" presId="urn:microsoft.com/office/officeart/2005/8/layout/orgChart1"/>
    <dgm:cxn modelId="{487FFC95-0A24-486D-98E4-AC91284D339D}" type="presOf" srcId="{58718942-E6C9-4026-B45D-1303607D389D}" destId="{E1E1DFD7-C1F2-45F5-914D-6F4E59599B57}" srcOrd="0" destOrd="0" presId="urn:microsoft.com/office/officeart/2005/8/layout/orgChart1"/>
    <dgm:cxn modelId="{919E586A-8D7D-40C8-88D7-CECDF4969700}" type="presOf" srcId="{FFB4D850-BA48-4480-BBE4-4234BA918BCD}" destId="{9B8C6BED-799B-41D5-9FF0-BA0248479ECF}" srcOrd="0" destOrd="0" presId="urn:microsoft.com/office/officeart/2005/8/layout/orgChart1"/>
    <dgm:cxn modelId="{79857DC3-62AE-465B-B053-68E9C2FF81B6}" type="presOf" srcId="{2A2E7047-A14A-4F86-ACA6-71AD72724D90}" destId="{837A339E-23F9-4E20-9816-D7AA5D343DE5}" srcOrd="0" destOrd="0" presId="urn:microsoft.com/office/officeart/2005/8/layout/orgChart1"/>
    <dgm:cxn modelId="{70CF6B89-E1D8-4FCA-9C1D-96F02E89D0D7}" type="presOf" srcId="{42D7C1BB-A741-4386-8178-5DE944C78F58}" destId="{4F7A3FA2-56AD-42F2-B74F-03FA2E577690}" srcOrd="0" destOrd="0" presId="urn:microsoft.com/office/officeart/2005/8/layout/orgChart1"/>
    <dgm:cxn modelId="{62AFBC30-9389-4F44-B15F-DEE8D8AD9AF4}" type="presOf" srcId="{42D7C1BB-A741-4386-8178-5DE944C78F58}" destId="{9128F5A0-A97B-42EB-8BF0-2918614DD1DF}" srcOrd="1" destOrd="0" presId="urn:microsoft.com/office/officeart/2005/8/layout/orgChart1"/>
    <dgm:cxn modelId="{5D432416-60E7-4492-B53A-4384C0B29C6F}" type="presParOf" srcId="{D5185BE2-3107-447F-991E-77B5D74A3A6C}" destId="{D7A6C01B-6F20-40B7-96F8-DBA83FCC37DC}" srcOrd="0" destOrd="0" presId="urn:microsoft.com/office/officeart/2005/8/layout/orgChart1"/>
    <dgm:cxn modelId="{2228FFE1-38FE-4393-AA87-8037DF7D037C}" type="presParOf" srcId="{D7A6C01B-6F20-40B7-96F8-DBA83FCC37DC}" destId="{B7B1BAF1-0E8F-4BBB-8811-89FACB0BFD1E}" srcOrd="0" destOrd="0" presId="urn:microsoft.com/office/officeart/2005/8/layout/orgChart1"/>
    <dgm:cxn modelId="{25A5901B-741C-4FA3-9C89-B73D1902B259}" type="presParOf" srcId="{B7B1BAF1-0E8F-4BBB-8811-89FACB0BFD1E}" destId="{76C4434A-3DE0-4BED-9619-3F1A5E2FA56F}" srcOrd="0" destOrd="0" presId="urn:microsoft.com/office/officeart/2005/8/layout/orgChart1"/>
    <dgm:cxn modelId="{FFB2AC78-AD17-462D-A038-4E30BE3F5AFB}" type="presParOf" srcId="{B7B1BAF1-0E8F-4BBB-8811-89FACB0BFD1E}" destId="{F1447845-D417-4873-94F4-242EF89C6648}" srcOrd="1" destOrd="0" presId="urn:microsoft.com/office/officeart/2005/8/layout/orgChart1"/>
    <dgm:cxn modelId="{23E25A54-19F6-47BB-A652-C1C24E537851}" type="presParOf" srcId="{D7A6C01B-6F20-40B7-96F8-DBA83FCC37DC}" destId="{93041BEF-EB95-4B97-9E7A-2AD8ED00789F}" srcOrd="1" destOrd="0" presId="urn:microsoft.com/office/officeart/2005/8/layout/orgChart1"/>
    <dgm:cxn modelId="{1DEB7EAB-A946-4B63-A8FB-332C7054D325}" type="presParOf" srcId="{93041BEF-EB95-4B97-9E7A-2AD8ED00789F}" destId="{FFE96D8A-B382-4B0A-9F88-D30CC6BC865C}" srcOrd="0" destOrd="0" presId="urn:microsoft.com/office/officeart/2005/8/layout/orgChart1"/>
    <dgm:cxn modelId="{56F209ED-01D2-4B38-9091-E66F4198AFAF}" type="presParOf" srcId="{93041BEF-EB95-4B97-9E7A-2AD8ED00789F}" destId="{A60C5BB9-6519-4176-8D7C-9801815314DC}" srcOrd="1" destOrd="0" presId="urn:microsoft.com/office/officeart/2005/8/layout/orgChart1"/>
    <dgm:cxn modelId="{EA1A8CEB-8E28-4EBA-9BDB-4B91A5DDD3EC}" type="presParOf" srcId="{A60C5BB9-6519-4176-8D7C-9801815314DC}" destId="{0C9FF797-49B8-4C0D-800A-77D068638A16}" srcOrd="0" destOrd="0" presId="urn:microsoft.com/office/officeart/2005/8/layout/orgChart1"/>
    <dgm:cxn modelId="{C77EA89A-B2AD-4086-ADBE-F4D764249FAD}" type="presParOf" srcId="{0C9FF797-49B8-4C0D-800A-77D068638A16}" destId="{4F7A3FA2-56AD-42F2-B74F-03FA2E577690}" srcOrd="0" destOrd="0" presId="urn:microsoft.com/office/officeart/2005/8/layout/orgChart1"/>
    <dgm:cxn modelId="{6D9753BD-7418-4EEA-8A06-D167DF654474}" type="presParOf" srcId="{0C9FF797-49B8-4C0D-800A-77D068638A16}" destId="{9128F5A0-A97B-42EB-8BF0-2918614DD1DF}" srcOrd="1" destOrd="0" presId="urn:microsoft.com/office/officeart/2005/8/layout/orgChart1"/>
    <dgm:cxn modelId="{15945176-D444-4452-B1D6-5772FC02B74A}" type="presParOf" srcId="{A60C5BB9-6519-4176-8D7C-9801815314DC}" destId="{4B12BDC1-3D94-4313-9539-CC40B2A4C62A}" srcOrd="1" destOrd="0" presId="urn:microsoft.com/office/officeart/2005/8/layout/orgChart1"/>
    <dgm:cxn modelId="{6A035CDB-D978-41ED-AB6E-D61D98272317}" type="presParOf" srcId="{A60C5BB9-6519-4176-8D7C-9801815314DC}" destId="{D8CB6A4A-D632-4EAE-B181-FB4B1E957349}" srcOrd="2" destOrd="0" presId="urn:microsoft.com/office/officeart/2005/8/layout/orgChart1"/>
    <dgm:cxn modelId="{2EDC49CA-AE8F-4D45-BDF1-1177A53A67DF}" type="presParOf" srcId="{93041BEF-EB95-4B97-9E7A-2AD8ED00789F}" destId="{0D5BA4FF-E843-40E4-A2BF-21E312BE063B}" srcOrd="2" destOrd="0" presId="urn:microsoft.com/office/officeart/2005/8/layout/orgChart1"/>
    <dgm:cxn modelId="{20CD7EFD-3B51-449C-A1B5-A4D9DE1F966F}" type="presParOf" srcId="{93041BEF-EB95-4B97-9E7A-2AD8ED00789F}" destId="{879ACB41-4F42-42B3-BBB1-26A917CC1F1B}" srcOrd="3" destOrd="0" presId="urn:microsoft.com/office/officeart/2005/8/layout/orgChart1"/>
    <dgm:cxn modelId="{0834BF82-5347-4535-B28F-12D07B1ECC35}" type="presParOf" srcId="{879ACB41-4F42-42B3-BBB1-26A917CC1F1B}" destId="{8C945547-178C-45F1-B544-3796DD3D87E1}" srcOrd="0" destOrd="0" presId="urn:microsoft.com/office/officeart/2005/8/layout/orgChart1"/>
    <dgm:cxn modelId="{8F02F1F6-5825-4368-B6A3-1E083B000DA1}" type="presParOf" srcId="{8C945547-178C-45F1-B544-3796DD3D87E1}" destId="{B67F7778-969A-4F3F-B364-B1D56054883B}" srcOrd="0" destOrd="0" presId="urn:microsoft.com/office/officeart/2005/8/layout/orgChart1"/>
    <dgm:cxn modelId="{942A0A68-365A-4CCF-8CD2-EDDFCCDA4D90}" type="presParOf" srcId="{8C945547-178C-45F1-B544-3796DD3D87E1}" destId="{54FF47B9-1591-46A6-9BF4-092C9C248EB6}" srcOrd="1" destOrd="0" presId="urn:microsoft.com/office/officeart/2005/8/layout/orgChart1"/>
    <dgm:cxn modelId="{9EB08ED1-8ECD-444F-B54D-80E6275B4D73}" type="presParOf" srcId="{879ACB41-4F42-42B3-BBB1-26A917CC1F1B}" destId="{D9256C21-5DB8-46CC-9172-A472DE6DE427}" srcOrd="1" destOrd="0" presId="urn:microsoft.com/office/officeart/2005/8/layout/orgChart1"/>
    <dgm:cxn modelId="{32EB0ECC-F096-4BD7-BE4A-5860F962AF82}" type="presParOf" srcId="{879ACB41-4F42-42B3-BBB1-26A917CC1F1B}" destId="{E98B3E89-4004-4614-821A-29FA67978046}" srcOrd="2" destOrd="0" presId="urn:microsoft.com/office/officeart/2005/8/layout/orgChart1"/>
    <dgm:cxn modelId="{25C6D206-6A80-493A-932D-E41C33112ED1}" type="presParOf" srcId="{93041BEF-EB95-4B97-9E7A-2AD8ED00789F}" destId="{9B8C6BED-799B-41D5-9FF0-BA0248479ECF}" srcOrd="4" destOrd="0" presId="urn:microsoft.com/office/officeart/2005/8/layout/orgChart1"/>
    <dgm:cxn modelId="{7EAF82E8-D7B8-4BA8-BACD-7F7510A77A2B}" type="presParOf" srcId="{93041BEF-EB95-4B97-9E7A-2AD8ED00789F}" destId="{0540302F-6590-4C11-8B0E-E57E0E63D0C5}" srcOrd="5" destOrd="0" presId="urn:microsoft.com/office/officeart/2005/8/layout/orgChart1"/>
    <dgm:cxn modelId="{21DC2F8A-ED9E-43A0-A0F1-C230B481099D}" type="presParOf" srcId="{0540302F-6590-4C11-8B0E-E57E0E63D0C5}" destId="{DFC2AB23-CC77-4D03-BB95-0153B14ED5E2}" srcOrd="0" destOrd="0" presId="urn:microsoft.com/office/officeart/2005/8/layout/orgChart1"/>
    <dgm:cxn modelId="{60179E96-60DA-4990-BE8C-FE4F0D55A3F6}" type="presParOf" srcId="{DFC2AB23-CC77-4D03-BB95-0153B14ED5E2}" destId="{837A339E-23F9-4E20-9816-D7AA5D343DE5}" srcOrd="0" destOrd="0" presId="urn:microsoft.com/office/officeart/2005/8/layout/orgChart1"/>
    <dgm:cxn modelId="{21E60AD9-D4F7-4EFD-B83E-031418DFA7DF}" type="presParOf" srcId="{DFC2AB23-CC77-4D03-BB95-0153B14ED5E2}" destId="{E1E3E0E7-9244-4F08-9FEA-CE8387D36C29}" srcOrd="1" destOrd="0" presId="urn:microsoft.com/office/officeart/2005/8/layout/orgChart1"/>
    <dgm:cxn modelId="{10119CF9-ADEF-49B9-86A0-B4B08089D62C}" type="presParOf" srcId="{0540302F-6590-4C11-8B0E-E57E0E63D0C5}" destId="{C16C00DF-C47A-46F1-AD23-0C5268544FD5}" srcOrd="1" destOrd="0" presId="urn:microsoft.com/office/officeart/2005/8/layout/orgChart1"/>
    <dgm:cxn modelId="{044CBA18-1FEF-4820-AA15-3DFC8A30C57D}" type="presParOf" srcId="{0540302F-6590-4C11-8B0E-E57E0E63D0C5}" destId="{5986FDD3-4E79-4EEE-8886-09B6432DFFBA}" srcOrd="2" destOrd="0" presId="urn:microsoft.com/office/officeart/2005/8/layout/orgChart1"/>
    <dgm:cxn modelId="{FBAAF4A7-D67A-419E-AFF0-E3AFEEF5E536}" type="presParOf" srcId="{93041BEF-EB95-4B97-9E7A-2AD8ED00789F}" destId="{E1E1DFD7-C1F2-45F5-914D-6F4E59599B57}" srcOrd="6" destOrd="0" presId="urn:microsoft.com/office/officeart/2005/8/layout/orgChart1"/>
    <dgm:cxn modelId="{F495E887-8D10-45D6-9F1D-1A766114CB85}" type="presParOf" srcId="{93041BEF-EB95-4B97-9E7A-2AD8ED00789F}" destId="{FDAF8686-B9D7-488E-B917-2888F827C103}" srcOrd="7" destOrd="0" presId="urn:microsoft.com/office/officeart/2005/8/layout/orgChart1"/>
    <dgm:cxn modelId="{64C87D69-1B52-42B6-BD81-BBF4DB10FA39}" type="presParOf" srcId="{FDAF8686-B9D7-488E-B917-2888F827C103}" destId="{DC4A676D-DD49-40E9-AF69-EF937F76E1FA}" srcOrd="0" destOrd="0" presId="urn:microsoft.com/office/officeart/2005/8/layout/orgChart1"/>
    <dgm:cxn modelId="{10AC080D-8CE5-47B4-8E9B-89A3664F5AD5}" type="presParOf" srcId="{DC4A676D-DD49-40E9-AF69-EF937F76E1FA}" destId="{356817D7-8943-46C3-951B-A77B1317C525}" srcOrd="0" destOrd="0" presId="urn:microsoft.com/office/officeart/2005/8/layout/orgChart1"/>
    <dgm:cxn modelId="{C9138D6B-440B-414A-A6D5-446EFBBBFF46}" type="presParOf" srcId="{DC4A676D-DD49-40E9-AF69-EF937F76E1FA}" destId="{DF06FC8F-6117-4480-B330-951F5C7095FC}" srcOrd="1" destOrd="0" presId="urn:microsoft.com/office/officeart/2005/8/layout/orgChart1"/>
    <dgm:cxn modelId="{FA1A4DA8-1869-4492-B877-0BF637591C26}" type="presParOf" srcId="{FDAF8686-B9D7-488E-B917-2888F827C103}" destId="{424904BD-CBFA-4253-9D9A-021E1D2692B1}" srcOrd="1" destOrd="0" presId="urn:microsoft.com/office/officeart/2005/8/layout/orgChart1"/>
    <dgm:cxn modelId="{406F76E8-21CD-4DD2-AF03-C06AB85F9064}" type="presParOf" srcId="{FDAF8686-B9D7-488E-B917-2888F827C103}" destId="{E49B8D16-48C9-4E97-86CC-2B85134E4C09}" srcOrd="2" destOrd="0" presId="urn:microsoft.com/office/officeart/2005/8/layout/orgChart1"/>
    <dgm:cxn modelId="{79463854-8204-4272-B4CB-F7BA21B63573}" type="presParOf" srcId="{D7A6C01B-6F20-40B7-96F8-DBA83FCC37DC}" destId="{3C737E42-B1E2-4932-9D99-F9889518F272}"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1DFD7-C1F2-45F5-914D-6F4E59599B57}">
      <dsp:nvSpPr>
        <dsp:cNvPr id="0" name=""/>
        <dsp:cNvSpPr/>
      </dsp:nvSpPr>
      <dsp:spPr>
        <a:xfrm>
          <a:off x="3048000" y="1004896"/>
          <a:ext cx="2387212" cy="276206"/>
        </a:xfrm>
        <a:custGeom>
          <a:avLst/>
          <a:gdLst/>
          <a:ahLst/>
          <a:cxnLst/>
          <a:rect l="0" t="0" r="0" b="0"/>
          <a:pathLst>
            <a:path>
              <a:moveTo>
                <a:pt x="0" y="0"/>
              </a:moveTo>
              <a:lnTo>
                <a:pt x="0" y="138103"/>
              </a:lnTo>
              <a:lnTo>
                <a:pt x="2387212" y="138103"/>
              </a:lnTo>
              <a:lnTo>
                <a:pt x="2387212" y="276206"/>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8C6BED-799B-41D5-9FF0-BA0248479ECF}">
      <dsp:nvSpPr>
        <dsp:cNvPr id="0" name=""/>
        <dsp:cNvSpPr/>
      </dsp:nvSpPr>
      <dsp:spPr>
        <a:xfrm>
          <a:off x="3048000" y="1004896"/>
          <a:ext cx="795737" cy="276206"/>
        </a:xfrm>
        <a:custGeom>
          <a:avLst/>
          <a:gdLst/>
          <a:ahLst/>
          <a:cxnLst/>
          <a:rect l="0" t="0" r="0" b="0"/>
          <a:pathLst>
            <a:path>
              <a:moveTo>
                <a:pt x="0" y="0"/>
              </a:moveTo>
              <a:lnTo>
                <a:pt x="0" y="138103"/>
              </a:lnTo>
              <a:lnTo>
                <a:pt x="795737" y="138103"/>
              </a:lnTo>
              <a:lnTo>
                <a:pt x="795737" y="276206"/>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5BA4FF-E843-40E4-A2BF-21E312BE063B}">
      <dsp:nvSpPr>
        <dsp:cNvPr id="0" name=""/>
        <dsp:cNvSpPr/>
      </dsp:nvSpPr>
      <dsp:spPr>
        <a:xfrm>
          <a:off x="2252262" y="1004896"/>
          <a:ext cx="795737" cy="276206"/>
        </a:xfrm>
        <a:custGeom>
          <a:avLst/>
          <a:gdLst/>
          <a:ahLst/>
          <a:cxnLst/>
          <a:rect l="0" t="0" r="0" b="0"/>
          <a:pathLst>
            <a:path>
              <a:moveTo>
                <a:pt x="795737" y="0"/>
              </a:moveTo>
              <a:lnTo>
                <a:pt x="795737" y="138103"/>
              </a:lnTo>
              <a:lnTo>
                <a:pt x="0" y="138103"/>
              </a:lnTo>
              <a:lnTo>
                <a:pt x="0" y="276206"/>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E96D8A-B382-4B0A-9F88-D30CC6BC865C}">
      <dsp:nvSpPr>
        <dsp:cNvPr id="0" name=""/>
        <dsp:cNvSpPr/>
      </dsp:nvSpPr>
      <dsp:spPr>
        <a:xfrm>
          <a:off x="660787" y="1004896"/>
          <a:ext cx="2387212" cy="276206"/>
        </a:xfrm>
        <a:custGeom>
          <a:avLst/>
          <a:gdLst/>
          <a:ahLst/>
          <a:cxnLst/>
          <a:rect l="0" t="0" r="0" b="0"/>
          <a:pathLst>
            <a:path>
              <a:moveTo>
                <a:pt x="2387212" y="0"/>
              </a:moveTo>
              <a:lnTo>
                <a:pt x="2387212" y="138103"/>
              </a:lnTo>
              <a:lnTo>
                <a:pt x="0" y="138103"/>
              </a:lnTo>
              <a:lnTo>
                <a:pt x="0" y="276206"/>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4434A-3DE0-4BED-9619-3F1A5E2FA56F}">
      <dsp:nvSpPr>
        <dsp:cNvPr id="0" name=""/>
        <dsp:cNvSpPr/>
      </dsp:nvSpPr>
      <dsp:spPr>
        <a:xfrm>
          <a:off x="2390365" y="347262"/>
          <a:ext cx="1315268" cy="657634"/>
        </a:xfrm>
        <a:prstGeom prst="rect">
          <a:avLst/>
        </a:prstGeom>
        <a:blipFill rotWithShape="0">
          <a:blip xmlns:r="http://schemas.openxmlformats.org/officeDocument/2006/relationships" r:embed="rId1">
            <a:duotone>
              <a:schemeClr val="accent1">
                <a:hueOff val="0"/>
                <a:satOff val="0"/>
                <a:lumOff val="0"/>
                <a:alphaOff val="0"/>
                <a:tint val="30000"/>
                <a:satMod val="300000"/>
              </a:schemeClr>
              <a:schemeClr val="accent1">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Header Types</a:t>
          </a:r>
          <a:endParaRPr lang="en-US" sz="2800" kern="1200" dirty="0"/>
        </a:p>
      </dsp:txBody>
      <dsp:txXfrm>
        <a:off x="2390365" y="347262"/>
        <a:ext cx="1315268" cy="657634"/>
      </dsp:txXfrm>
    </dsp:sp>
    <dsp:sp modelId="{4F7A3FA2-56AD-42F2-B74F-03FA2E577690}">
      <dsp:nvSpPr>
        <dsp:cNvPr id="0" name=""/>
        <dsp:cNvSpPr/>
      </dsp:nvSpPr>
      <dsp:spPr>
        <a:xfrm>
          <a:off x="3153" y="1281103"/>
          <a:ext cx="1315268" cy="657634"/>
        </a:xfrm>
        <a:prstGeom prst="rect">
          <a:avLst/>
        </a:prstGeom>
        <a:blipFill rotWithShape="0">
          <a:blip xmlns:r="http://schemas.openxmlformats.org/officeDocument/2006/relationships" r:embed="rId1">
            <a:duotone>
              <a:schemeClr val="accent2">
                <a:hueOff val="0"/>
                <a:satOff val="0"/>
                <a:lumOff val="0"/>
                <a:alphaOff val="0"/>
                <a:tint val="30000"/>
                <a:satMod val="300000"/>
              </a:schemeClr>
              <a:schemeClr val="accent2">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General header</a:t>
          </a:r>
          <a:endParaRPr lang="en-US" sz="2800" kern="1200" dirty="0"/>
        </a:p>
      </dsp:txBody>
      <dsp:txXfrm>
        <a:off x="3153" y="1281103"/>
        <a:ext cx="1315268" cy="657634"/>
      </dsp:txXfrm>
    </dsp:sp>
    <dsp:sp modelId="{B67F7778-969A-4F3F-B364-B1D56054883B}">
      <dsp:nvSpPr>
        <dsp:cNvPr id="0" name=""/>
        <dsp:cNvSpPr/>
      </dsp:nvSpPr>
      <dsp:spPr>
        <a:xfrm>
          <a:off x="1594628" y="1281103"/>
          <a:ext cx="1315268" cy="657634"/>
        </a:xfrm>
        <a:prstGeom prst="rect">
          <a:avLst/>
        </a:prstGeom>
        <a:blipFill rotWithShape="0">
          <a:blip xmlns:r="http://schemas.openxmlformats.org/officeDocument/2006/relationships" r:embed="rId1">
            <a:duotone>
              <a:schemeClr val="accent2">
                <a:hueOff val="0"/>
                <a:satOff val="0"/>
                <a:lumOff val="0"/>
                <a:alphaOff val="0"/>
                <a:tint val="30000"/>
                <a:satMod val="300000"/>
              </a:schemeClr>
              <a:schemeClr val="accent2">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Request header</a:t>
          </a:r>
          <a:endParaRPr lang="en-US" sz="2800" kern="1200" dirty="0"/>
        </a:p>
      </dsp:txBody>
      <dsp:txXfrm>
        <a:off x="1594628" y="1281103"/>
        <a:ext cx="1315268" cy="657634"/>
      </dsp:txXfrm>
    </dsp:sp>
    <dsp:sp modelId="{837A339E-23F9-4E20-9816-D7AA5D343DE5}">
      <dsp:nvSpPr>
        <dsp:cNvPr id="0" name=""/>
        <dsp:cNvSpPr/>
      </dsp:nvSpPr>
      <dsp:spPr>
        <a:xfrm>
          <a:off x="3186103" y="1281103"/>
          <a:ext cx="1315268" cy="657634"/>
        </a:xfrm>
        <a:prstGeom prst="rect">
          <a:avLst/>
        </a:prstGeom>
        <a:blipFill rotWithShape="0">
          <a:blip xmlns:r="http://schemas.openxmlformats.org/officeDocument/2006/relationships" r:embed="rId1">
            <a:duotone>
              <a:schemeClr val="accent2">
                <a:hueOff val="0"/>
                <a:satOff val="0"/>
                <a:lumOff val="0"/>
                <a:alphaOff val="0"/>
                <a:tint val="30000"/>
                <a:satMod val="300000"/>
              </a:schemeClr>
              <a:schemeClr val="accent2">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Response header</a:t>
          </a:r>
          <a:endParaRPr lang="en-US" sz="2800" kern="1200" dirty="0"/>
        </a:p>
      </dsp:txBody>
      <dsp:txXfrm>
        <a:off x="3186103" y="1281103"/>
        <a:ext cx="1315268" cy="657634"/>
      </dsp:txXfrm>
    </dsp:sp>
    <dsp:sp modelId="{356817D7-8943-46C3-951B-A77B1317C525}">
      <dsp:nvSpPr>
        <dsp:cNvPr id="0" name=""/>
        <dsp:cNvSpPr/>
      </dsp:nvSpPr>
      <dsp:spPr>
        <a:xfrm>
          <a:off x="4777578" y="1281103"/>
          <a:ext cx="1315268" cy="657634"/>
        </a:xfrm>
        <a:prstGeom prst="rect">
          <a:avLst/>
        </a:prstGeom>
        <a:blipFill rotWithShape="0">
          <a:blip xmlns:r="http://schemas.openxmlformats.org/officeDocument/2006/relationships" r:embed="rId1">
            <a:duotone>
              <a:schemeClr val="accent2">
                <a:hueOff val="0"/>
                <a:satOff val="0"/>
                <a:lumOff val="0"/>
                <a:alphaOff val="0"/>
                <a:tint val="30000"/>
                <a:satMod val="300000"/>
              </a:schemeClr>
              <a:schemeClr val="accent2">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Entity header</a:t>
          </a:r>
          <a:endParaRPr lang="en-US" sz="2800" kern="1200" dirty="0"/>
        </a:p>
      </dsp:txBody>
      <dsp:txXfrm>
        <a:off x="4777578" y="1281103"/>
        <a:ext cx="1315268" cy="65763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Chapter 7 Application Layer</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19118C-42DF-4A7A-8C2C-26B2700095F6}" type="datetimeFigureOut">
              <a:rPr lang="en-US" smtClean="0"/>
              <a:pPr/>
              <a:t>12/6/2022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612A7C-B9C5-4276-B42C-F4C116F9E7B4}" type="slidenum">
              <a:rPr lang="en-US" smtClean="0"/>
              <a:pPr/>
              <a:t>‹#›</a:t>
            </a:fld>
            <a:endParaRPr lang="en-US"/>
          </a:p>
        </p:txBody>
      </p:sp>
    </p:spTree>
    <p:extLst>
      <p:ext uri="{BB962C8B-B14F-4D97-AF65-F5344CB8AC3E}">
        <p14:creationId xmlns:p14="http://schemas.microsoft.com/office/powerpoint/2010/main" val="363764980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Chapter 7 Application Layer</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4D4D2-F97D-4423-91B1-7566CA7FB2FA}" type="datetimeFigureOut">
              <a:rPr lang="en-US" smtClean="0"/>
              <a:pPr/>
              <a:t>12/6/2022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317C71-7C19-4BFC-9138-A89243737158}" type="slidenum">
              <a:rPr lang="en-US" smtClean="0"/>
              <a:pPr/>
              <a:t>‹#›</a:t>
            </a:fld>
            <a:endParaRPr lang="en-US"/>
          </a:p>
        </p:txBody>
      </p:sp>
    </p:spTree>
    <p:extLst>
      <p:ext uri="{BB962C8B-B14F-4D97-AF65-F5344CB8AC3E}">
        <p14:creationId xmlns:p14="http://schemas.microsoft.com/office/powerpoint/2010/main" val="15658011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Chapter 7 Application Layer</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1</a:t>
            </a:fld>
            <a:endParaRPr lang="en-US"/>
          </a:p>
        </p:txBody>
      </p:sp>
    </p:spTree>
    <p:extLst>
      <p:ext uri="{BB962C8B-B14F-4D97-AF65-F5344CB8AC3E}">
        <p14:creationId xmlns:p14="http://schemas.microsoft.com/office/powerpoint/2010/main" val="408442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1890EF-157E-46ED-888B-BD7789E72564}" type="slidenum">
              <a:rPr lang="en-US" altLang="en-US"/>
              <a:pPr/>
              <a:t>32</a:t>
            </a:fld>
            <a:endParaRPr lang="en-US" alt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677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D2F5D7-720D-457F-900A-0F728E80D4EA}" type="slidenum">
              <a:rPr lang="en-US" altLang="en-US"/>
              <a:pPr/>
              <a:t>36</a:t>
            </a:fld>
            <a:endParaRPr lang="en-US" altLang="en-US"/>
          </a:p>
        </p:txBody>
      </p:sp>
      <p:sp>
        <p:nvSpPr>
          <p:cNvPr id="946178" name="Rectangle 2"/>
          <p:cNvSpPr>
            <a:spLocks noGrp="1" noRot="1" noChangeAspect="1" noChangeArrowheads="1" noTextEdit="1"/>
          </p:cNvSpPr>
          <p:nvPr>
            <p:ph type="sldImg"/>
          </p:nvPr>
        </p:nvSpPr>
        <p:spPr>
          <a:ln/>
        </p:spPr>
      </p:sp>
      <p:sp>
        <p:nvSpPr>
          <p:cNvPr id="946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2002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F4C38-92D8-466B-B29B-DA86B146ACDB}" type="slidenum">
              <a:rPr lang="en-US" altLang="en-US"/>
              <a:pPr/>
              <a:t>37</a:t>
            </a:fld>
            <a:endParaRPr lang="en-US" alt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927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1A9E7E-CD42-4FFF-9246-FB4C90762BB0}" type="slidenum">
              <a:rPr lang="en-US" altLang="en-US"/>
              <a:pPr/>
              <a:t>38</a:t>
            </a:fld>
            <a:endParaRPr lang="en-US" altLang="en-US"/>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636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0C184-2C3B-432E-A1E9-65C359E0801B}" type="slidenum">
              <a:rPr lang="en-US" altLang="en-US"/>
              <a:pPr/>
              <a:t>39</a:t>
            </a:fld>
            <a:endParaRPr lang="en-US" alt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6800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452A3-6157-4537-9920-29D945A36AFE}" type="slidenum">
              <a:rPr lang="en-US" altLang="en-US"/>
              <a:pPr/>
              <a:t>41</a:t>
            </a:fld>
            <a:endParaRPr lang="en-US" altLang="en-US"/>
          </a:p>
        </p:txBody>
      </p:sp>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93589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DB6DD0-15FA-4F8A-8C91-00D5288EA068}" type="slidenum">
              <a:rPr lang="en-US" altLang="en-US"/>
              <a:pPr/>
              <a:t>42</a:t>
            </a:fld>
            <a:endParaRPr lang="en-US" alt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7455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7F0F3F-318F-4171-96C4-E3FB1CFDB2CD}" type="slidenum">
              <a:rPr lang="en-US" altLang="en-US"/>
              <a:pPr/>
              <a:t>43</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967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EBF82A-1E90-4455-888B-404B55DCB64C}" type="slidenum">
              <a:rPr lang="en-US" altLang="en-US"/>
              <a:pPr/>
              <a:t>44</a:t>
            </a:fld>
            <a:endParaRPr lang="en-US" altLang="en-US"/>
          </a:p>
        </p:txBody>
      </p:sp>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7043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B3C30-3967-48E7-BE71-B77B374FED71}" type="slidenum">
              <a:rPr lang="en-US" altLang="en-US"/>
              <a:pPr/>
              <a:t>45</a:t>
            </a:fld>
            <a:endParaRPr lang="en-US" altLang="en-US"/>
          </a:p>
        </p:txBody>
      </p:sp>
      <p:sp>
        <p:nvSpPr>
          <p:cNvPr id="958466" name="Rectangle 2"/>
          <p:cNvSpPr>
            <a:spLocks noGrp="1" noRot="1" noChangeAspect="1" noChangeArrowheads="1" noTextEdit="1"/>
          </p:cNvSpPr>
          <p:nvPr>
            <p:ph type="sldImg"/>
          </p:nvPr>
        </p:nvSpPr>
        <p:spPr>
          <a:ln/>
        </p:spPr>
      </p:sp>
      <p:sp>
        <p:nvSpPr>
          <p:cNvPr id="95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496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52661-3EB5-46B7-ACCB-6481AB156FC4}" type="slidenum">
              <a:rPr lang="en-US" altLang="en-US"/>
              <a:pPr/>
              <a:t>17</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60415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1D7096-4C40-4024-9B91-3A5F707060DA}" type="slidenum">
              <a:rPr lang="en-US" altLang="en-US"/>
              <a:pPr/>
              <a:t>46</a:t>
            </a:fld>
            <a:endParaRPr lang="en-US" altLang="en-US"/>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0892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8CD98-E551-4754-9919-FC6A8478CB4F}" type="slidenum">
              <a:rPr lang="en-US" altLang="en-US"/>
              <a:pPr/>
              <a:t>48</a:t>
            </a:fld>
            <a:endParaRPr lang="en-US" alt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083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A189CE-10C9-45B4-A8F6-919D8C2D2F88}" type="slidenum">
              <a:rPr lang="en-US" altLang="en-US"/>
              <a:pPr/>
              <a:t>51</a:t>
            </a:fld>
            <a:endParaRPr lang="en-US" altLang="en-US"/>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809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7471B5-1977-4B51-88DB-7769683A38E3}" type="slidenum">
              <a:rPr lang="en-US" altLang="en-US"/>
              <a:pPr/>
              <a:t>55</a:t>
            </a:fld>
            <a:endParaRPr lang="en-US" altLang="en-US"/>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1820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A9037-1970-4000-B46A-E5E3B484ED90}" type="slidenum">
              <a:rPr lang="en-US" altLang="en-US"/>
              <a:pPr/>
              <a:t>57</a:t>
            </a:fld>
            <a:endParaRPr lang="en-US" alt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221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5B72C-4728-4EBC-838F-65A32EFE4217}" type="slidenum">
              <a:rPr lang="en-US" altLang="en-US"/>
              <a:pPr/>
              <a:t>59</a:t>
            </a:fld>
            <a:endParaRPr lang="en-US" altLang="en-US"/>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92035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2BC772-27E2-4048-856A-EE6781F17A3C}" type="slidenum">
              <a:rPr lang="en-US" altLang="en-US"/>
              <a:pPr/>
              <a:t>61</a:t>
            </a:fld>
            <a:endParaRPr lang="en-US" alt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1947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2E3030-F6CC-441A-8284-9EA186CF1D9A}" type="slidenum">
              <a:rPr lang="en-US" altLang="en-US"/>
              <a:pPr/>
              <a:t>64</a:t>
            </a:fld>
            <a:endParaRPr lang="en-US" alt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74095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4EA02-07E1-416F-9DD1-113AB1383AAF}" type="slidenum">
              <a:rPr lang="en-US" altLang="en-US"/>
              <a:pPr/>
              <a:t>65</a:t>
            </a:fld>
            <a:endParaRPr lang="en-US" alt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5618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9F1EDF-EFF4-4786-A01E-A4006E5A9C48}" type="slidenum">
              <a:rPr lang="en-US" altLang="en-US"/>
              <a:pPr/>
              <a:t>66</a:t>
            </a:fld>
            <a:endParaRPr lang="en-US" altLang="en-US"/>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2359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D2AED9-AE0B-4171-89AD-F0C1B0A478DB}" type="slidenum">
              <a:rPr lang="en-US" altLang="en-US"/>
              <a:pPr/>
              <a:t>19</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310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BC4D86-34CB-4852-92AF-AA99FFE4262D}" type="slidenum">
              <a:rPr lang="en-US" altLang="en-US"/>
              <a:pPr/>
              <a:t>67</a:t>
            </a:fld>
            <a:endParaRPr lang="en-US" altLang="en-US"/>
          </a:p>
        </p:txBody>
      </p:sp>
      <p:sp>
        <p:nvSpPr>
          <p:cNvPr id="909314" name="Rectangle 2"/>
          <p:cNvSpPr>
            <a:spLocks noGrp="1" noRot="1" noChangeAspect="1" noChangeArrowheads="1" noTextEdit="1"/>
          </p:cNvSpPr>
          <p:nvPr>
            <p:ph type="sldImg"/>
          </p:nvPr>
        </p:nvSpPr>
        <p:spPr>
          <a:ln/>
        </p:spPr>
      </p:sp>
      <p:sp>
        <p:nvSpPr>
          <p:cNvPr id="90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0884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E92960-1F03-4791-8102-2FE15940C3B7}" type="slidenum">
              <a:rPr lang="en-US" altLang="en-US"/>
              <a:pPr/>
              <a:t>68</a:t>
            </a:fld>
            <a:endParaRPr lang="en-US" alt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77446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03BAE-6ADE-4C31-8F72-F42550360BB9}" type="slidenum">
              <a:rPr lang="en-US" altLang="en-US"/>
              <a:pPr/>
              <a:t>69</a:t>
            </a:fld>
            <a:endParaRPr lang="en-US" alt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217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FA667-CA25-41C4-824D-DC7D2ECFECCB}" type="slidenum">
              <a:rPr lang="en-US" altLang="en-US"/>
              <a:pPr/>
              <a:t>70</a:t>
            </a:fld>
            <a:endParaRPr lang="en-US" alt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643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83680E-E203-4BED-9D7C-A4BEF849AD26}" type="slidenum">
              <a:rPr lang="en-US" altLang="en-US"/>
              <a:pPr/>
              <a:t>71</a:t>
            </a:fld>
            <a:endParaRPr lang="en-US" alt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54262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256B96-60B3-40D6-ACCC-ABA4873F2FE3}" type="slidenum">
              <a:rPr lang="en-US" altLang="en-US"/>
              <a:pPr/>
              <a:t>74</a:t>
            </a:fld>
            <a:endParaRPr lang="en-US" alt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73276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653A92-EB35-483D-9870-C31B602679E6}" type="slidenum">
              <a:rPr lang="en-US" altLang="en-US"/>
              <a:pPr/>
              <a:t>75</a:t>
            </a:fld>
            <a:endParaRPr lang="en-US" alt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4753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246A0-8D1D-4602-B08F-1307403A582A}" type="slidenum">
              <a:rPr lang="en-US" altLang="en-US"/>
              <a:pPr/>
              <a:t>76</a:t>
            </a:fld>
            <a:endParaRPr lang="en-US" alt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408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B2C28-067B-43D5-9F02-D49F9C9B49CE}" type="slidenum">
              <a:rPr lang="en-US" altLang="en-US"/>
              <a:pPr/>
              <a:t>77</a:t>
            </a:fld>
            <a:endParaRPr lang="en-US" alt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74006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2A5D7A-2096-4A4F-91E4-8A47EA3D7890}" type="slidenum">
              <a:rPr lang="en-US" altLang="en-US"/>
              <a:pPr/>
              <a:t>78</a:t>
            </a:fld>
            <a:endParaRPr lang="en-US" alt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362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EF02A-39A7-4F7E-A18E-9B9D4427AC1C}" type="slidenum">
              <a:rPr lang="en-US" altLang="en-US"/>
              <a:pPr/>
              <a:t>21</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89933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4443CB-2C33-4C9C-A90B-47DA2DA4BDFE}" type="slidenum">
              <a:rPr lang="en-US" altLang="en-US"/>
              <a:pPr/>
              <a:t>79</a:t>
            </a:fld>
            <a:endParaRPr lang="en-US" altLang="en-US"/>
          </a:p>
        </p:txBody>
      </p:sp>
      <p:sp>
        <p:nvSpPr>
          <p:cNvPr id="923650" name="Rectangle 2"/>
          <p:cNvSpPr>
            <a:spLocks noGrp="1" noRot="1" noChangeAspect="1" noChangeArrowheads="1" noTextEdit="1"/>
          </p:cNvSpPr>
          <p:nvPr>
            <p:ph type="sldImg"/>
          </p:nvPr>
        </p:nvSpPr>
        <p:spPr>
          <a:ln/>
        </p:spPr>
      </p:sp>
      <p:sp>
        <p:nvSpPr>
          <p:cNvPr id="923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2446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E0A5C-8BA4-4745-9194-42A68392D6A7}" type="slidenum">
              <a:rPr lang="en-US" altLang="en-US"/>
              <a:pPr/>
              <a:t>80</a:t>
            </a:fld>
            <a:endParaRPr lang="en-US" alt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24709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8E7A92-6571-4FCD-BF1A-A2892749C13B}" type="slidenum">
              <a:rPr lang="en-US" altLang="en-US"/>
              <a:pPr/>
              <a:t>83</a:t>
            </a:fld>
            <a:endParaRPr lang="en-US" alt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05702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77C90-4F67-4B13-93A8-59C13E950ED7}" type="slidenum">
              <a:rPr lang="en-US" altLang="en-US"/>
              <a:pPr/>
              <a:t>84</a:t>
            </a:fld>
            <a:endParaRPr lang="en-US" alt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4976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8CA9DF-F969-4019-BEC6-0173D1C03905}" type="slidenum">
              <a:rPr lang="en-US" altLang="en-US"/>
              <a:pPr/>
              <a:t>85</a:t>
            </a:fld>
            <a:endParaRPr lang="en-US" altLang="en-US"/>
          </a:p>
        </p:txBody>
      </p:sp>
      <p:sp>
        <p:nvSpPr>
          <p:cNvPr id="927746" name="Rectangle 2"/>
          <p:cNvSpPr>
            <a:spLocks noGrp="1" noRot="1" noChangeAspect="1" noChangeArrowheads="1" noTextEdit="1"/>
          </p:cNvSpPr>
          <p:nvPr>
            <p:ph type="sldImg"/>
          </p:nvPr>
        </p:nvSpPr>
        <p:spPr>
          <a:ln/>
        </p:spPr>
      </p:sp>
      <p:sp>
        <p:nvSpPr>
          <p:cNvPr id="9277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8422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84706-403D-4254-AF94-69B13F04166F}" type="slidenum">
              <a:rPr lang="en-US" altLang="en-US"/>
              <a:pPr/>
              <a:t>86</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03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Chapter 7 Application Layer</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87</a:t>
            </a:fld>
            <a:endParaRPr lang="en-US"/>
          </a:p>
        </p:txBody>
      </p:sp>
    </p:spTree>
    <p:extLst>
      <p:ext uri="{BB962C8B-B14F-4D97-AF65-F5344CB8AC3E}">
        <p14:creationId xmlns:p14="http://schemas.microsoft.com/office/powerpoint/2010/main" val="266924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Chapter 7 Application Layer</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89</a:t>
            </a:fld>
            <a:endParaRPr lang="en-US"/>
          </a:p>
        </p:txBody>
      </p:sp>
    </p:spTree>
    <p:extLst>
      <p:ext uri="{BB962C8B-B14F-4D97-AF65-F5344CB8AC3E}">
        <p14:creationId xmlns:p14="http://schemas.microsoft.com/office/powerpoint/2010/main" val="320006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8F4C5D-89A0-46AB-BDD8-F3E18625A733}" type="slidenum">
              <a:rPr lang="en-US" altLang="en-US"/>
              <a:pPr/>
              <a:t>23</a:t>
            </a:fld>
            <a:endParaRPr lang="en-US" alt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2632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19253-DB21-440D-BE89-817BDCD9C95A}" type="slidenum">
              <a:rPr lang="en-US" altLang="en-US"/>
              <a:pPr/>
              <a:t>25</a:t>
            </a:fld>
            <a:endParaRPr lang="en-US" altLang="en-US"/>
          </a:p>
        </p:txBody>
      </p:sp>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88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221D14-F922-46FB-904F-A7ADE2777006}" type="slidenum">
              <a:rPr lang="en-US" altLang="en-US"/>
              <a:pPr/>
              <a:t>26</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8341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3C3CC5-54CE-4715-AA46-E121B15D4D3F}" type="slidenum">
              <a:rPr lang="en-US" altLang="en-US"/>
              <a:pPr/>
              <a:t>29</a:t>
            </a:fld>
            <a:endParaRPr lang="en-US" alt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41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E00A9-F606-4E6B-8F79-C2555916C0D7}" type="slidenum">
              <a:rPr lang="en-US" altLang="en-US"/>
              <a:pPr/>
              <a:t>30</a:t>
            </a:fld>
            <a:endParaRPr lang="en-US" alt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2575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1BAD27C-06B3-4F92-A428-EE5D76C91438}" type="datetime1">
              <a:rPr lang="en-US" smtClean="0"/>
              <a:pPr/>
              <a:t>12/6/2022</a:t>
            </a:fld>
            <a:endParaRPr lang="en-US"/>
          </a:p>
        </p:txBody>
      </p:sp>
      <p:sp>
        <p:nvSpPr>
          <p:cNvPr id="17" name="Footer Placeholder 16"/>
          <p:cNvSpPr>
            <a:spLocks noGrp="1"/>
          </p:cNvSpPr>
          <p:nvPr>
            <p:ph type="ftr" sz="quarter" idx="11"/>
          </p:nvPr>
        </p:nvSpPr>
        <p:spPr/>
        <p:txBody>
          <a:bodyPr/>
          <a:lstStyle/>
          <a:p>
            <a:r>
              <a:rPr lang="en-US" smtClean="0"/>
              <a:t>Prof. Vishal A. Polara                            </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3" y="144931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3"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3"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42"/>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F176116-DC63-4786-B8FB-244B49E115B2}" type="datetime1">
              <a:rPr lang="en-US" smtClean="0"/>
              <a:pPr/>
              <a:t>12/6/2022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52"/>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D055E2-BC2F-45F3-8FA4-949E3B2F773F}" type="datetime1">
              <a:rPr lang="en-US" smtClean="0"/>
              <a:pPr/>
              <a:t>12/6/2022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4634433-CCF2-4C32-AF88-E99D349412EC}" type="datetime1">
              <a:rPr lang="en-US" smtClean="0"/>
              <a:pPr/>
              <a:t>12/6/2022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12"/>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10273-1ADF-4DD4-9494-88CD3D443B81}" type="datetime1">
              <a:rPr lang="en-US" smtClean="0"/>
              <a:pPr/>
              <a:t>12/6/2022</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Prof. Vishal A. Polara                            </a:t>
            </a:r>
            <a:endParaRPr lang="en-US"/>
          </a:p>
        </p:txBody>
      </p:sp>
      <p:sp>
        <p:nvSpPr>
          <p:cNvPr id="7" name="Rectangle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52" y="234148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12"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A7704A9-06ED-410D-A0D8-23F6D835896F}" type="datetime1">
              <a:rPr lang="en-US" smtClean="0"/>
              <a:pPr/>
              <a:t>12/6/2022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7C498B8B-2E6B-40BE-94C2-C597CD8E4907}" type="datetime1">
              <a:rPr lang="en-US" smtClean="0"/>
              <a:pPr/>
              <a:t>12/6/2022</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A4A4081-D4A4-4261-9BF3-52E230460B00}" type="datetime1">
              <a:rPr lang="en-US" smtClean="0"/>
              <a:pPr/>
              <a:t>12/6/2022</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B5972-2944-4F38-8E7B-DCC3288C47DB}" type="datetime1">
              <a:rPr lang="en-US" smtClean="0"/>
              <a:pPr/>
              <a:t>12/6/2022</a:t>
            </a:fld>
            <a:endParaRPr lang="en-US"/>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1478A1C-A022-48BF-9BA9-045F38E622D6}" type="datetime1">
              <a:rPr lang="en-US" smtClean="0"/>
              <a:pPr/>
              <a:t>12/6/2022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4A40723-CA70-4CA3-9818-F9D17F13842F}" type="datetime1">
              <a:rPr lang="en-US" smtClean="0"/>
              <a:pPr/>
              <a:t>12/6/2022</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Prof. Vishal A. Polara                            </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0" y="465048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6" y="477323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4" y="6668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EF73CFC5-6790-4D68-A5D3-365B8BD4B06C}" type="datetime1">
              <a:rPr lang="en-US" smtClean="0"/>
              <a:pPr/>
              <a:t>12/6/2022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Prof. Vishal A. Polara                            </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0.png"/><Relationship Id="rId7" Type="http://schemas.openxmlformats.org/officeDocument/2006/relationships/diagramColors" Target="../diagrams/colors1.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05942"/>
            <a:ext cx="8686800" cy="1470025"/>
          </a:xfrm>
        </p:spPr>
        <p:txBody>
          <a:bodyPr/>
          <a:lstStyle/>
          <a:p>
            <a:r>
              <a:rPr smtClean="0"/>
              <a:t>Chapter 7 Application Layer</a:t>
            </a:r>
            <a:endParaRPr lang="en-US" dirty="0"/>
          </a:p>
        </p:txBody>
      </p:sp>
      <p:sp>
        <p:nvSpPr>
          <p:cNvPr id="4" name="Subtitle 2"/>
          <p:cNvSpPr txBox="1">
            <a:spLocks noGrp="1"/>
          </p:cNvSpPr>
          <p:nvPr>
            <p:ph type="subTitle" idx="1"/>
          </p:nvPr>
        </p:nvSpPr>
        <p:spPr>
          <a:xfrm>
            <a:off x="1828800" y="3200400"/>
            <a:ext cx="6629400" cy="3048000"/>
          </a:xfrm>
          <a:prstGeom prst="rect">
            <a:avLst/>
          </a:prstGeom>
        </p:spPr>
        <p:txBody>
          <a:bodyPr>
            <a:normAutofit/>
          </a:body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26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mn-lt"/>
                <a:ea typeface="+mn-ea"/>
                <a:cs typeface="+mn-cs"/>
              </a:rPr>
              <a:t>Prepared By: </a:t>
            </a:r>
          </a:p>
          <a:p>
            <a:pPr marL="0" marR="0" lvl="0" indent="0" algn="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mn-lt"/>
                <a:ea typeface="+mn-ea"/>
                <a:cs typeface="+mn-cs"/>
              </a:rPr>
              <a:t>Prof. Vishal A. </a:t>
            </a:r>
            <a:r>
              <a:rPr kumimoji="0" lang="en-US" sz="2600" b="0" i="0" u="none" strike="noStrike" kern="1200" cap="none" spc="0" normalizeH="0" baseline="0" noProof="0" dirty="0" err="1" smtClean="0">
                <a:ln>
                  <a:noFill/>
                </a:ln>
                <a:solidFill>
                  <a:schemeClr val="tx2"/>
                </a:solidFill>
                <a:effectLst/>
                <a:uLnTx/>
                <a:uFillTx/>
                <a:latin typeface="+mn-lt"/>
                <a:ea typeface="+mn-ea"/>
                <a:cs typeface="+mn-cs"/>
              </a:rPr>
              <a:t>Polara</a:t>
            </a:r>
            <a:endParaRPr kumimoji="0" lang="en-US" sz="26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mn-lt"/>
                <a:ea typeface="+mn-ea"/>
                <a:cs typeface="+mn-cs"/>
              </a:rPr>
              <a:t>Asst. Prof. </a:t>
            </a:r>
          </a:p>
          <a:p>
            <a:pPr marL="0" marR="0" lvl="0" indent="0" algn="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mn-lt"/>
                <a:ea typeface="+mn-ea"/>
                <a:cs typeface="+mn-cs"/>
              </a:rPr>
              <a:t>IT Department </a:t>
            </a:r>
          </a:p>
          <a:p>
            <a:pPr marL="0" marR="0" lvl="0" indent="0" algn="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600" b="0" i="0" u="none" strike="noStrike" kern="1200" cap="none" spc="0" normalizeH="0" baseline="0" noProof="0" dirty="0" smtClean="0">
                <a:ln>
                  <a:noFill/>
                </a:ln>
                <a:solidFill>
                  <a:schemeClr val="tx2"/>
                </a:solidFill>
                <a:effectLst/>
                <a:uLnTx/>
                <a:uFillTx/>
                <a:latin typeface="+mn-lt"/>
                <a:ea typeface="+mn-ea"/>
                <a:cs typeface="+mn-cs"/>
              </a:rPr>
              <a:t>BVM </a:t>
            </a:r>
            <a:r>
              <a:rPr kumimoji="0" lang="en-US" sz="2600" b="0" i="0" u="none" strike="noStrike" kern="1200" cap="none" spc="0" normalizeH="0" baseline="0" noProof="0" dirty="0" err="1" smtClean="0">
                <a:ln>
                  <a:noFill/>
                </a:ln>
                <a:solidFill>
                  <a:schemeClr val="tx2"/>
                </a:solidFill>
                <a:effectLst/>
                <a:uLnTx/>
                <a:uFillTx/>
                <a:latin typeface="+mn-lt"/>
                <a:ea typeface="+mn-ea"/>
                <a:cs typeface="+mn-cs"/>
              </a:rPr>
              <a:t>Engg</a:t>
            </a:r>
            <a:r>
              <a:rPr kumimoji="0" lang="en-US" sz="2600" b="0" i="0" u="none" strike="noStrike" kern="1200" cap="none" spc="0" normalizeH="0" baseline="0" noProof="0" dirty="0" smtClean="0">
                <a:ln>
                  <a:noFill/>
                </a:ln>
                <a:solidFill>
                  <a:schemeClr val="tx2"/>
                </a:solidFill>
                <a:effectLst/>
                <a:uLnTx/>
                <a:uFillTx/>
                <a:latin typeface="+mn-lt"/>
                <a:ea typeface="+mn-ea"/>
                <a:cs typeface="+mn-cs"/>
              </a:rPr>
              <a:t>. College</a:t>
            </a:r>
            <a:endParaRPr kumimoji="0" lang="en-US" sz="26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7.2 Resource Records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10000"/>
          </a:bodyPr>
          <a:lstStyle/>
          <a:p>
            <a:pPr algn="just"/>
            <a:r>
              <a:rPr lang="en-US" dirty="0" smtClean="0"/>
              <a:t>An SOA record provides the name of the primary source of information . the e-mail address of its administrator, a unique serial number, and various flags and timeouts.</a:t>
            </a:r>
          </a:p>
          <a:p>
            <a:pPr algn="just"/>
            <a:r>
              <a:rPr lang="en-US" dirty="0" smtClean="0"/>
              <a:t>the A (Address) record. It holds a 32-bit IP address for some host.</a:t>
            </a:r>
          </a:p>
          <a:p>
            <a:pPr algn="just"/>
            <a:r>
              <a:rPr lang="en-US" dirty="0" smtClean="0"/>
              <a:t>the MX record specifies the name of the host prepared to accept e-mail for the specified domain. It is used because not every machine is prepared to accept e-mail. If someone wants to send e-mail to. MX will provide this information.</a:t>
            </a:r>
          </a:p>
          <a:p>
            <a:pPr algn="just"/>
            <a:r>
              <a:rPr lang="en-US" dirty="0" smtClean="0"/>
              <a:t> The NS records specify name servers. For example, every DNS database normally has an NS record for each of the top-level domains.</a:t>
            </a:r>
          </a:p>
          <a:p>
            <a:pPr algn="just"/>
            <a:r>
              <a:rPr lang="en-US" dirty="0" smtClean="0"/>
              <a:t>CNAME records allow aliases to be created. Ex. </a:t>
            </a:r>
            <a:r>
              <a:rPr lang="en-US" b="1" dirty="0" smtClean="0"/>
              <a:t>cs.mit.edu</a:t>
            </a:r>
            <a:r>
              <a:rPr lang="en-US" dirty="0" smtClean="0"/>
              <a:t> 86400 IN CNAME </a:t>
            </a:r>
            <a:r>
              <a:rPr lang="en-US" b="1" dirty="0" smtClean="0"/>
              <a:t>lcs.mit.edu. </a:t>
            </a: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7.2 Resource Records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Content Placeholder 4"/>
          <p:cNvSpPr>
            <a:spLocks noGrp="1"/>
          </p:cNvSpPr>
          <p:nvPr>
            <p:ph sz="quarter" idx="1"/>
          </p:nvPr>
        </p:nvSpPr>
        <p:spPr>
          <a:xfrm>
            <a:off x="457200" y="762000"/>
            <a:ext cx="8305800" cy="5715000"/>
          </a:xfrm>
        </p:spPr>
        <p:txBody>
          <a:bodyPr>
            <a:normAutofit lnSpcReduction="10000"/>
          </a:bodyPr>
          <a:lstStyle/>
          <a:p>
            <a:pPr algn="just"/>
            <a:r>
              <a:rPr lang="en-US" dirty="0" smtClean="0"/>
              <a:t>CNAME, PTR points to another name. PTR is a regular DNS </a:t>
            </a:r>
            <a:r>
              <a:rPr lang="en-US" dirty="0" err="1" smtClean="0"/>
              <a:t>datatype</a:t>
            </a:r>
            <a:r>
              <a:rPr lang="en-US" dirty="0" smtClean="0"/>
              <a:t> whose interpretation depends on the context in which it is found. In practice, it is nearly always used to associate a name with an IP address to allow lookups of the IP address and return the name of the corresponding machine. These are called </a:t>
            </a:r>
            <a:r>
              <a:rPr lang="en-US" b="1" dirty="0" smtClean="0"/>
              <a:t>reverse lookups.</a:t>
            </a:r>
          </a:p>
          <a:p>
            <a:pPr algn="just"/>
            <a:r>
              <a:rPr lang="en-US" dirty="0" smtClean="0"/>
              <a:t>HINFO records allow people to find out what kind of machine and operating system a domain corresponds to.</a:t>
            </a:r>
          </a:p>
          <a:p>
            <a:pPr algn="just"/>
            <a:r>
              <a:rPr lang="en-US" dirty="0" smtClean="0"/>
              <a:t>TXT records allow domains to identify themselves in arbitrary ways.</a:t>
            </a:r>
          </a:p>
          <a:p>
            <a:pPr algn="just"/>
            <a:r>
              <a:rPr lang="en-US" dirty="0" smtClean="0"/>
              <a:t>the Value field. This field can be a number, a domain name, or an ASCII string.</a:t>
            </a:r>
            <a:endParaRPr 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35608" y="-111125"/>
            <a:ext cx="7498080" cy="1143000"/>
          </a:xfrm>
        </p:spPr>
        <p:txBody>
          <a:bodyPr/>
          <a:lstStyle/>
          <a:p>
            <a:r>
              <a:rPr lang="en-US" altLang="en-US" dirty="0"/>
              <a:t>Resource Records (2)</a:t>
            </a:r>
          </a:p>
        </p:txBody>
      </p:sp>
      <p:sp>
        <p:nvSpPr>
          <p:cNvPr id="10243" name="Rectangle 3"/>
          <p:cNvSpPr>
            <a:spLocks noGrp="1" noChangeArrowheads="1"/>
          </p:cNvSpPr>
          <p:nvPr>
            <p:ph type="body" idx="1"/>
          </p:nvPr>
        </p:nvSpPr>
        <p:spPr>
          <a:xfrm>
            <a:off x="1143000" y="5867400"/>
            <a:ext cx="6858000" cy="838200"/>
          </a:xfrm>
        </p:spPr>
        <p:txBody>
          <a:bodyPr>
            <a:normAutofit lnSpcReduction="10000"/>
          </a:bodyPr>
          <a:lstStyle/>
          <a:p>
            <a:pPr>
              <a:buFontTx/>
              <a:buNone/>
            </a:pPr>
            <a:r>
              <a:rPr lang="en-US" altLang="en-US" dirty="0"/>
              <a:t>A portion of a possible DNS database for </a:t>
            </a:r>
            <a:r>
              <a:rPr lang="en-US" altLang="en-US" i="1" dirty="0"/>
              <a:t>cs.vu.nl.</a:t>
            </a:r>
            <a:endParaRPr lang="en-US" altLang="en-US" dirty="0"/>
          </a:p>
        </p:txBody>
      </p:sp>
      <p:pic>
        <p:nvPicPr>
          <p:cNvPr id="10244" name="Picture 4" descr="7-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9806" y="1031875"/>
            <a:ext cx="4738688" cy="47879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
        <p:nvSpPr>
          <p:cNvPr id="6" name="Footer Placeholder 5"/>
          <p:cNvSpPr>
            <a:spLocks noGrp="1"/>
          </p:cNvSpPr>
          <p:nvPr>
            <p:ph type="ftr" sz="quarter" idx="11"/>
          </p:nvPr>
        </p:nvSpPr>
        <p:spPr/>
        <p:txBody>
          <a:bodyPr/>
          <a:lstStyle/>
          <a:p>
            <a:r>
              <a:rPr lang="en-US" dirty="0" smtClean="0"/>
              <a:t>Prof. Vishal A. </a:t>
            </a:r>
            <a:r>
              <a:rPr lang="en-US" dirty="0" err="1" smtClean="0"/>
              <a:t>Polara</a:t>
            </a:r>
            <a:r>
              <a:rPr lang="en-US" dirty="0" smtClean="0"/>
              <a:t>                            </a:t>
            </a:r>
            <a:endParaRPr lang="en-US" dirty="0"/>
          </a:p>
        </p:txBody>
      </p:sp>
    </p:spTree>
    <p:extLst>
      <p:ext uri="{BB962C8B-B14F-4D97-AF65-F5344CB8AC3E}">
        <p14:creationId xmlns:p14="http://schemas.microsoft.com/office/powerpoint/2010/main" val="1483007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228600"/>
            <a:ext cx="7772400" cy="808038"/>
          </a:xfrm>
        </p:spPr>
        <p:txBody>
          <a:bodyPr>
            <a:normAutofit/>
          </a:bodyPr>
          <a:lstStyle/>
          <a:p>
            <a:r>
              <a:rPr lang="en-US" altLang="en-US" dirty="0" smtClean="0"/>
              <a:t>7.3 Name </a:t>
            </a:r>
            <a:r>
              <a:rPr lang="en-US" altLang="en-US" dirty="0"/>
              <a:t>Servers</a:t>
            </a:r>
          </a:p>
        </p:txBody>
      </p:sp>
      <p:sp>
        <p:nvSpPr>
          <p:cNvPr id="11267" name="Rectangle 3"/>
          <p:cNvSpPr>
            <a:spLocks noGrp="1" noChangeArrowheads="1"/>
          </p:cNvSpPr>
          <p:nvPr>
            <p:ph type="body" idx="1"/>
          </p:nvPr>
        </p:nvSpPr>
        <p:spPr>
          <a:xfrm>
            <a:off x="381000" y="1143000"/>
            <a:ext cx="7772400" cy="4572000"/>
          </a:xfrm>
        </p:spPr>
        <p:txBody>
          <a:bodyPr/>
          <a:lstStyle/>
          <a:p>
            <a:pPr>
              <a:buFontTx/>
              <a:buNone/>
            </a:pPr>
            <a:r>
              <a:rPr lang="en-US" altLang="en-US" dirty="0"/>
              <a:t>Part of the DNS name space showing the division into zones.</a:t>
            </a:r>
          </a:p>
        </p:txBody>
      </p:sp>
      <p:pic>
        <p:nvPicPr>
          <p:cNvPr id="11268" name="Picture 4" descr="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248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965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7.3 Name severs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10000"/>
          </a:bodyPr>
          <a:lstStyle/>
          <a:p>
            <a:pPr algn="just"/>
            <a:r>
              <a:rPr lang="en-US" dirty="0" smtClean="0"/>
              <a:t>a single name server could contain the entire DNS database and respond to all queries about it. There is a problem of crash.</a:t>
            </a:r>
          </a:p>
          <a:p>
            <a:pPr algn="just"/>
            <a:r>
              <a:rPr lang="en-US" dirty="0" smtClean="0"/>
              <a:t>To avoid the problems associated with having only a single source of information, the DNS name space is divided into no overlapping zones.</a:t>
            </a:r>
          </a:p>
          <a:p>
            <a:pPr algn="just"/>
            <a:r>
              <a:rPr lang="en-US" dirty="0" smtClean="0"/>
              <a:t>Each zone contains some part of the tree and also contains name servers holding the information about that zone. </a:t>
            </a:r>
          </a:p>
          <a:p>
            <a:pPr algn="just"/>
            <a:r>
              <a:rPr lang="en-US" dirty="0" smtClean="0"/>
              <a:t>Normally, a zone will have one primary name server, which gets its information from a file on its disk, and one or more secondary name servers, which get their information from the primary name server.</a:t>
            </a:r>
          </a:p>
          <a:p>
            <a:pPr algn="just"/>
            <a:r>
              <a:rPr lang="en-US" dirty="0" smtClean="0"/>
              <a:t>Where the zone boundaries are placed within a zone is up to that zone's administrator.</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7.3 Name severs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10000"/>
          </a:bodyPr>
          <a:lstStyle/>
          <a:p>
            <a:pPr algn="just"/>
            <a:r>
              <a:rPr lang="en-US" dirty="0" smtClean="0"/>
              <a:t>Yale has a server for yale.edu that handles eng.yale.edu but not cs.yale.edu, which is a separate zone with its own name servers.</a:t>
            </a:r>
          </a:p>
          <a:p>
            <a:pPr algn="just"/>
            <a:r>
              <a:rPr lang="en-US" dirty="0" smtClean="0"/>
              <a:t>When a resolver has a query about a domain name, it passes the query to one of the local name servers. If the domain being sought falls under the jurisdiction of the name server, such as ai.cs.yale.edu falling under cs.yale.edu, it returns the authoritative resource records. </a:t>
            </a:r>
          </a:p>
          <a:p>
            <a:pPr algn="just"/>
            <a:r>
              <a:rPr lang="en-US" b="1" dirty="0" smtClean="0"/>
              <a:t>An authoritative record </a:t>
            </a:r>
            <a:r>
              <a:rPr lang="en-US" dirty="0" smtClean="0"/>
              <a:t>is one that comes from the authority that manages the record and is thus always correct. Authoritative records are in contrast to cached records, which may be out of date.</a:t>
            </a:r>
          </a:p>
          <a:p>
            <a:pPr algn="just"/>
            <a:r>
              <a:rPr lang="en-US" dirty="0" smtClean="0"/>
              <a:t>If, however, the domain is remote and no information about the requested domain is available locally, the name server sends a query message to the top-level name server for the domain requested.</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Name Servers (2)</a:t>
            </a:r>
          </a:p>
        </p:txBody>
      </p:sp>
      <p:sp>
        <p:nvSpPr>
          <p:cNvPr id="12291" name="Rectangle 3"/>
          <p:cNvSpPr>
            <a:spLocks noGrp="1" noChangeArrowheads="1"/>
          </p:cNvSpPr>
          <p:nvPr>
            <p:ph type="body" idx="1"/>
          </p:nvPr>
        </p:nvSpPr>
        <p:spPr>
          <a:xfrm>
            <a:off x="1143000" y="5086350"/>
            <a:ext cx="6858000" cy="838200"/>
          </a:xfrm>
        </p:spPr>
        <p:txBody>
          <a:bodyPr>
            <a:normAutofit lnSpcReduction="10000"/>
          </a:bodyPr>
          <a:lstStyle/>
          <a:p>
            <a:pPr>
              <a:buFontTx/>
              <a:buNone/>
            </a:pPr>
            <a:r>
              <a:rPr lang="en-US" altLang="en-US"/>
              <a:t>How a resolver looks up a remote name in eight steps.</a:t>
            </a:r>
          </a:p>
        </p:txBody>
      </p:sp>
      <p:pic>
        <p:nvPicPr>
          <p:cNvPr id="12292" name="Picture 4" descr="7-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386" y="2570165"/>
            <a:ext cx="5997178" cy="13747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3926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26.</a:t>
            </a:r>
            <a:fld id="{49F8EC15-A17F-4F6E-A651-FE0961E158F5}" type="slidenum">
              <a:rPr lang="en-US" altLang="en-US"/>
              <a:pPr/>
              <a:t>17</a:t>
            </a:fld>
            <a:endParaRPr lang="en-US" altLang="en-US"/>
          </a:p>
        </p:txBody>
      </p:sp>
      <p:sp>
        <p:nvSpPr>
          <p:cNvPr id="857091" name="Text Box 3"/>
          <p:cNvSpPr txBox="1">
            <a:spLocks noChangeArrowheads="1"/>
          </p:cNvSpPr>
          <p:nvPr/>
        </p:nvSpPr>
        <p:spPr bwMode="auto">
          <a:xfrm>
            <a:off x="304800" y="304800"/>
            <a:ext cx="40090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smtClean="0"/>
              <a:t>7.4 ELECTRONIC </a:t>
            </a:r>
            <a:r>
              <a:rPr lang="en-US" altLang="en-US" sz="3200" dirty="0"/>
              <a:t>MAIL</a:t>
            </a:r>
          </a:p>
        </p:txBody>
      </p:sp>
      <p:sp>
        <p:nvSpPr>
          <p:cNvPr id="857092" name="Text Box 4"/>
          <p:cNvSpPr txBox="1">
            <a:spLocks noChangeArrowheads="1"/>
          </p:cNvSpPr>
          <p:nvPr/>
        </p:nvSpPr>
        <p:spPr bwMode="auto">
          <a:xfrm>
            <a:off x="7315200" y="640080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7093" name="Rectangle 5"/>
          <p:cNvSpPr>
            <a:spLocks noChangeArrowheads="1"/>
          </p:cNvSpPr>
          <p:nvPr/>
        </p:nvSpPr>
        <p:spPr bwMode="auto">
          <a:xfrm>
            <a:off x="609600" y="1143000"/>
            <a:ext cx="8229600"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lang="en-US" altLang="en-US" sz="2600" dirty="0"/>
              <a:t>One of the most popular Internet services is electronic mail (e-mail). The designers of the Internet probably never imagined the popularity of this application program. Its architecture consists of several </a:t>
            </a:r>
            <a:r>
              <a:rPr lang="en-US" altLang="en-US" sz="2600" dirty="0" smtClean="0"/>
              <a:t>components.</a:t>
            </a:r>
            <a:endParaRPr lang="en-US" altLang="en-US" sz="2600" dirty="0"/>
          </a:p>
        </p:txBody>
      </p:sp>
      <p:sp>
        <p:nvSpPr>
          <p:cNvPr id="857094" name="Rectangle 6"/>
          <p:cNvSpPr>
            <a:spLocks noChangeArrowheads="1"/>
          </p:cNvSpPr>
          <p:nvPr/>
        </p:nvSpPr>
        <p:spPr bwMode="auto">
          <a:xfrm>
            <a:off x="539839" y="3505200"/>
            <a:ext cx="8146961"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82296" indent="0" algn="just">
              <a:buNone/>
            </a:pPr>
            <a:r>
              <a:rPr lang="en-US" altLang="en-US" sz="2800" b="1" u="sng" dirty="0"/>
              <a:t>Two subsystems of Email:</a:t>
            </a:r>
          </a:p>
          <a:p>
            <a:pPr marL="596646" indent="-514350" algn="just">
              <a:buFont typeface="+mj-lt"/>
              <a:buAutoNum type="arabicPeriod"/>
            </a:pPr>
            <a:r>
              <a:rPr lang="en-US" altLang="en-US" sz="2600" dirty="0"/>
              <a:t>User agents </a:t>
            </a:r>
            <a:r>
              <a:rPr lang="en-US" altLang="en-US" sz="2600" dirty="0" smtClean="0"/>
              <a:t>(UA) – </a:t>
            </a:r>
            <a:r>
              <a:rPr lang="en-US" altLang="en-US" sz="2600" dirty="0"/>
              <a:t>local programs for command-based, menu based or graphical method interaction</a:t>
            </a:r>
          </a:p>
          <a:p>
            <a:pPr marL="596646" indent="-514350" algn="just">
              <a:buFont typeface="+mj-lt"/>
              <a:buAutoNum type="arabicPeriod"/>
            </a:pPr>
            <a:r>
              <a:rPr lang="en-US" altLang="en-US" sz="2600" dirty="0"/>
              <a:t>Message transfer </a:t>
            </a:r>
            <a:r>
              <a:rPr lang="en-US" altLang="en-US" sz="2600" dirty="0" smtClean="0"/>
              <a:t>agents (MTA) </a:t>
            </a:r>
            <a:r>
              <a:rPr lang="en-US" altLang="en-US" sz="2600" dirty="0"/>
              <a:t>– processes that run in background to move email through the system</a:t>
            </a:r>
          </a:p>
          <a:p>
            <a:pPr>
              <a:buClr>
                <a:schemeClr val="tx1"/>
              </a:buClr>
              <a:buSzPct val="117000"/>
              <a:buFont typeface="Wingdings" panose="05000000000000000000" pitchFamily="2" charset="2"/>
              <a:buNone/>
            </a:pPr>
            <a:endParaRPr lang="en-US" altLang="en-US" sz="2400" dirty="0">
              <a:solidFill>
                <a:srgbClr val="0033CC"/>
              </a:solidFill>
              <a:latin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99822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First scenario</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Content Placeholder 4"/>
          <p:cNvSpPr>
            <a:spLocks noGrp="1"/>
          </p:cNvSpPr>
          <p:nvPr>
            <p:ph sz="quarter" idx="1"/>
          </p:nvPr>
        </p:nvSpPr>
        <p:spPr>
          <a:xfrm>
            <a:off x="457200" y="762000"/>
            <a:ext cx="8305800" cy="5715000"/>
          </a:xfrm>
        </p:spPr>
        <p:txBody>
          <a:bodyPr>
            <a:normAutofit/>
          </a:bodyPr>
          <a:lstStyle/>
          <a:p>
            <a:pPr algn="just"/>
            <a:r>
              <a:rPr lang="en-US" dirty="0" smtClean="0"/>
              <a:t>In the first scenario, the sender and the receiver of the email are users on the same system. The administrator has created one mailbox for each user where the received messages are stored.</a:t>
            </a:r>
          </a:p>
          <a:p>
            <a:pPr algn="just"/>
            <a:r>
              <a:rPr lang="en-US" dirty="0" smtClean="0"/>
              <a:t>A mailbox is part of a local hard drive, a special file with permission restrictions.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117882" y="685800"/>
            <a:ext cx="4825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First </a:t>
            </a:r>
            <a:r>
              <a:rPr lang="en-US" altLang="en-US" sz="2000" i="1" dirty="0">
                <a:latin typeface="Times New Roman" panose="02020603050405020304" pitchFamily="18" charset="0"/>
              </a:rPr>
              <a:t>scenario in electronic mail</a:t>
            </a:r>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128" y="1524001"/>
            <a:ext cx="475059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609600" y="5015145"/>
            <a:ext cx="8077199" cy="830997"/>
          </a:xfrm>
          <a:prstGeom prst="rect">
            <a:avLst/>
          </a:prstGeom>
          <a:solidFill>
            <a:schemeClr val="bg2"/>
          </a:solidFill>
          <a:ln>
            <a:noFill/>
          </a:ln>
          <a:effectLst/>
          <a:extLst/>
        </p:spPr>
        <p:txBody>
          <a:bodyPr wrap="square">
            <a:spAutoFit/>
          </a:bodyPr>
          <a:lstStyle/>
          <a:p>
            <a:pPr algn="ctr"/>
            <a:r>
              <a:rPr lang="en-US" altLang="en-US" sz="2400" dirty="0"/>
              <a:t>When the sender and the receiver of an e-mail are on the same system,</a:t>
            </a:r>
          </a:p>
          <a:p>
            <a:pPr algn="ctr"/>
            <a:r>
              <a:rPr lang="en-US" altLang="en-US" sz="2400" dirty="0"/>
              <a:t>we need only two user agents.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770818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772400" cy="1143000"/>
          </a:xfrm>
        </p:spPr>
        <p:txBody>
          <a:bodyPr/>
          <a:lstStyle/>
          <a:p>
            <a:r>
              <a:rPr lang="en-US" dirty="0" smtClean="0"/>
              <a:t>Outline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Content Placeholder 4"/>
          <p:cNvSpPr>
            <a:spLocks noGrp="1"/>
          </p:cNvSpPr>
          <p:nvPr>
            <p:ph sz="quarter" idx="1"/>
          </p:nvPr>
        </p:nvSpPr>
        <p:spPr>
          <a:xfrm>
            <a:off x="533400" y="1447800"/>
            <a:ext cx="8305800" cy="4572000"/>
          </a:xfrm>
        </p:spPr>
        <p:txBody>
          <a:bodyPr/>
          <a:lstStyle/>
          <a:p>
            <a:pPr algn="just"/>
            <a:r>
              <a:rPr lang="en-US" dirty="0" smtClean="0"/>
              <a:t>DNS: The DNS name space, Resource records, Name servers</a:t>
            </a:r>
          </a:p>
          <a:p>
            <a:pPr algn="just"/>
            <a:r>
              <a:rPr lang="en-US" dirty="0" smtClean="0"/>
              <a:t>Electronic mail: Architecture and services, User agent, Message formats, Message transfer, Final delivery</a:t>
            </a:r>
          </a:p>
          <a:p>
            <a:pPr algn="just"/>
            <a:r>
              <a:rPr lang="en-US" dirty="0" smtClean="0"/>
              <a:t>World Wide Web: Architectural overview, HTTP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Second scenario</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a:bodyPr>
          <a:lstStyle/>
          <a:p>
            <a:pPr algn="just"/>
            <a:r>
              <a:rPr lang="en-US" dirty="0" smtClean="0"/>
              <a:t>In the second scenario the sender and the receiver of the email are users on two different systems. The message needs to be sent over the internet. Here we need user agents and message transfer agents(MTA).</a:t>
            </a:r>
          </a:p>
          <a:p>
            <a:pPr algn="just"/>
            <a:r>
              <a:rPr lang="en-US" dirty="0" smtClean="0"/>
              <a:t>we need two UAs and a pair of MTAs (client and server).</a:t>
            </a:r>
          </a:p>
          <a:p>
            <a:pPr algn="just"/>
            <a:r>
              <a:rPr lang="en-US" dirty="0" smtClean="0"/>
              <a:t>Alice need to use a user agent program to send his message to the system at his own site. The system at her site uses a queue to store messages waiting to be sent. </a:t>
            </a:r>
          </a:p>
          <a:p>
            <a:pPr algn="just"/>
            <a:r>
              <a:rPr lang="en-US" dirty="0" smtClean="0"/>
              <a:t>Now message sent through internet from </a:t>
            </a:r>
            <a:r>
              <a:rPr lang="en-US" dirty="0" err="1" smtClean="0"/>
              <a:t>alice</a:t>
            </a:r>
            <a:r>
              <a:rPr lang="en-US" dirty="0" smtClean="0"/>
              <a:t> to bob an bob will retrieve using user agent program. Serve need to run continuously while the client on the other hand can be altered by the system when there is a message in the queue to be sent.</a:t>
            </a:r>
          </a:p>
          <a:p>
            <a:pPr algn="just"/>
            <a:endParaRPr lang="en-US" dirty="0" smtClean="0"/>
          </a:p>
          <a:p>
            <a:pPr algn="just"/>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3" name="Line 3"/>
          <p:cNvSpPr>
            <a:spLocks noChangeShapeType="1"/>
          </p:cNvSpPr>
          <p:nvPr/>
        </p:nvSpPr>
        <p:spPr bwMode="auto">
          <a:xfrm>
            <a:off x="838200" y="11430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838200" y="533400"/>
            <a:ext cx="52225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Second scenario in electronic mail</a:t>
            </a:r>
          </a:p>
        </p:txBody>
      </p:sp>
      <p:pic>
        <p:nvPicPr>
          <p:cNvPr id="8652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2"/>
            <a:ext cx="8382000" cy="419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43374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Third scenario</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Content Placeholder 4"/>
          <p:cNvSpPr>
            <a:spLocks noGrp="1"/>
          </p:cNvSpPr>
          <p:nvPr>
            <p:ph sz="quarter" idx="1"/>
          </p:nvPr>
        </p:nvSpPr>
        <p:spPr>
          <a:xfrm>
            <a:off x="457200" y="762000"/>
            <a:ext cx="8305800" cy="5715000"/>
          </a:xfrm>
        </p:spPr>
        <p:txBody>
          <a:bodyPr>
            <a:normAutofit/>
          </a:bodyPr>
          <a:lstStyle/>
          <a:p>
            <a:pPr algn="just"/>
            <a:r>
              <a:rPr lang="en-US" dirty="0" smtClean="0"/>
              <a:t>Bob as in the second scenario is directly connected to his system. Alice is separated from his system. Alice is connected to the system via a point to point WAN such as a dial-up modem. Or a cable modem.</a:t>
            </a:r>
          </a:p>
          <a:p>
            <a:pPr algn="just"/>
            <a:r>
              <a:rPr lang="en-US" dirty="0" smtClean="0"/>
              <a:t>They are connected to one mail server for handling e-mails.</a:t>
            </a:r>
          </a:p>
          <a:p>
            <a:pPr algn="just"/>
            <a:r>
              <a:rPr lang="en-US" dirty="0" smtClean="0"/>
              <a:t>When the sender is connected to the mail server via a LAN or a WAN, we need two UAs and two pairs of MTAs (client and server).</a:t>
            </a:r>
          </a:p>
          <a:p>
            <a:pPr algn="just"/>
            <a:r>
              <a:rPr lang="en-US" dirty="0" smtClean="0"/>
              <a:t>When Alice want to send message. His message goes from MTA client to MTA server. </a:t>
            </a:r>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8" name="Text Box 4"/>
          <p:cNvSpPr txBox="1">
            <a:spLocks noChangeArrowheads="1"/>
          </p:cNvSpPr>
          <p:nvPr/>
        </p:nvSpPr>
        <p:spPr bwMode="auto">
          <a:xfrm>
            <a:off x="762000" y="228600"/>
            <a:ext cx="50407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Third </a:t>
            </a:r>
            <a:r>
              <a:rPr lang="en-US" altLang="en-US" sz="2000" i="1" dirty="0">
                <a:latin typeface="Times New Roman" panose="02020603050405020304" pitchFamily="18" charset="0"/>
              </a:rPr>
              <a:t>scenario in electronic mail</a:t>
            </a:r>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4676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84157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Fourth scenario</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20000"/>
          </a:bodyPr>
          <a:lstStyle/>
          <a:p>
            <a:pPr algn="just"/>
            <a:r>
              <a:rPr lang="en-US" dirty="0" smtClean="0"/>
              <a:t>In this scenario both are not connected directly. They are connected through LAN or WAN.</a:t>
            </a:r>
          </a:p>
          <a:p>
            <a:pPr algn="just"/>
            <a:r>
              <a:rPr lang="en-US" dirty="0" smtClean="0"/>
              <a:t>Bob need to retrieve message. We need another set of client/server agents, which we call message access agents(MAA). Bob uses an MAA client to retrieve his messages. </a:t>
            </a:r>
          </a:p>
          <a:p>
            <a:pPr algn="just"/>
            <a:r>
              <a:rPr lang="en-US" dirty="0" smtClean="0"/>
              <a:t>The client sends a request to MAA server, which is running all the time and requests the transfer of the messages.</a:t>
            </a:r>
          </a:p>
          <a:p>
            <a:pPr algn="just"/>
            <a:r>
              <a:rPr lang="en-US" dirty="0" smtClean="0"/>
              <a:t>First point here is Bob cannot by pass the mail serve and use the MTA server directly. To use MTA server directly, bob would need to run the MTA server all the time because he does not know when a message will arrive. This is not feasible today.</a:t>
            </a:r>
          </a:p>
          <a:p>
            <a:pPr algn="just"/>
            <a:r>
              <a:rPr lang="en-US" dirty="0" smtClean="0"/>
              <a:t>Second point bob needs another pair of client/server programs. Because MTA client/server program is a push program. Bob needs a pull program. Client push the message to the server.</a:t>
            </a:r>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990600" y="381000"/>
            <a:ext cx="49628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Fourth </a:t>
            </a:r>
            <a:r>
              <a:rPr lang="en-US" altLang="en-US" sz="2000" i="1" dirty="0">
                <a:latin typeface="Times New Roman" panose="02020603050405020304" pitchFamily="18" charset="0"/>
              </a:rPr>
              <a:t>scenario in electronic mail</a:t>
            </a:r>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43000"/>
            <a:ext cx="7543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67231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143000" y="762000"/>
            <a:ext cx="4730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Push </a:t>
            </a:r>
            <a:r>
              <a:rPr lang="en-US" altLang="en-US" sz="2000" i="1" dirty="0">
                <a:latin typeface="Times New Roman" panose="02020603050405020304" pitchFamily="18" charset="0"/>
              </a:rPr>
              <a:t>versus pull in electronic email</a:t>
            </a:r>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420" y="1916115"/>
            <a:ext cx="4421981"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994012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7.4.1 Architecture and Services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10000"/>
          </a:bodyPr>
          <a:lstStyle/>
          <a:p>
            <a:pPr algn="just"/>
            <a:r>
              <a:rPr lang="en-US" dirty="0" smtClean="0"/>
              <a:t>It normally consists of two subsystems: user agent and message transfer agents.</a:t>
            </a:r>
          </a:p>
          <a:p>
            <a:pPr algn="just"/>
            <a:r>
              <a:rPr lang="en-US" dirty="0" smtClean="0"/>
              <a:t>User agent is command based, menu based graphical user interface. Message transfer agent will transfer message from source to destination.</a:t>
            </a:r>
          </a:p>
          <a:p>
            <a:pPr algn="just"/>
            <a:r>
              <a:rPr lang="en-US" dirty="0" smtClean="0"/>
              <a:t>It basically support five functions:</a:t>
            </a:r>
          </a:p>
          <a:p>
            <a:pPr algn="just"/>
            <a:r>
              <a:rPr lang="en-US" dirty="0" smtClean="0"/>
              <a:t>1. Composition: Creating a message.</a:t>
            </a:r>
          </a:p>
          <a:p>
            <a:pPr algn="just"/>
            <a:r>
              <a:rPr lang="en-US" dirty="0" smtClean="0"/>
              <a:t>2. Transfer: here it will send the message from source to destination.</a:t>
            </a:r>
          </a:p>
          <a:p>
            <a:pPr algn="just"/>
            <a:r>
              <a:rPr lang="en-US" dirty="0" smtClean="0"/>
              <a:t>3. Reporting: It will report about message whether it was delivered or not.</a:t>
            </a:r>
          </a:p>
          <a:p>
            <a:pPr algn="just"/>
            <a:r>
              <a:rPr lang="en-US" dirty="0" smtClean="0"/>
              <a:t>4. Displaying: It will display incoming message.</a:t>
            </a:r>
          </a:p>
          <a:p>
            <a:pPr algn="just"/>
            <a:r>
              <a:rPr lang="en-US" dirty="0" smtClean="0"/>
              <a:t>5. Disposition: it is the task that recipient do after receiving message, it will delete before reading it, or delete after reading it.</a:t>
            </a:r>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7.4.2 User Agent</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Content Placeholder 4"/>
          <p:cNvSpPr>
            <a:spLocks noGrp="1"/>
          </p:cNvSpPr>
          <p:nvPr>
            <p:ph sz="quarter" idx="1"/>
          </p:nvPr>
        </p:nvSpPr>
        <p:spPr>
          <a:xfrm>
            <a:off x="457200" y="762000"/>
            <a:ext cx="8305800" cy="5715000"/>
          </a:xfrm>
        </p:spPr>
        <p:txBody>
          <a:bodyPr>
            <a:normAutofit/>
          </a:bodyPr>
          <a:lstStyle/>
          <a:p>
            <a:pPr algn="just"/>
            <a:r>
              <a:rPr lang="en-US" dirty="0" smtClean="0"/>
              <a:t>A user agent is normally a program (sometimes called a mail reader) that accepts a variety of commands for composing, receiving, and replying to messages.</a:t>
            </a:r>
          </a:p>
          <a:p>
            <a:pPr algn="just"/>
            <a:r>
              <a:rPr lang="en-US" dirty="0" smtClean="0"/>
              <a:t>To send an e-mail message, a user must provide the message, the destination address, and possibly some other parameters.</a:t>
            </a:r>
          </a:p>
          <a:p>
            <a:pPr algn="just"/>
            <a:r>
              <a:rPr lang="en-US" dirty="0" smtClean="0"/>
              <a:t>It will also provide facility to receiver to view the message.</a:t>
            </a:r>
          </a:p>
          <a:p>
            <a:pPr algn="just"/>
            <a:r>
              <a:rPr lang="en-US" dirty="0" smtClean="0"/>
              <a:t>We can send mail to many recipient it is also facility of user agent</a:t>
            </a:r>
          </a:p>
          <a:p>
            <a:pPr algn="just"/>
            <a:r>
              <a:rPr lang="en-US" dirty="0" smtClean="0"/>
              <a:t>.</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B253BAF6-1AF2-4631-99D2-FFA5D74FF049}" type="slidenum">
              <a:rPr lang="en-US" altLang="en-US"/>
              <a:pPr/>
              <a:t>29</a:t>
            </a:fld>
            <a:endParaRPr lang="en-US" altLang="en-US"/>
          </a:p>
        </p:txBody>
      </p:sp>
      <p:sp>
        <p:nvSpPr>
          <p:cNvPr id="86937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80" name="Text Box 4"/>
          <p:cNvSpPr txBox="1">
            <a:spLocks noChangeArrowheads="1"/>
          </p:cNvSpPr>
          <p:nvPr/>
        </p:nvSpPr>
        <p:spPr bwMode="auto">
          <a:xfrm>
            <a:off x="1371600" y="762000"/>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Services </a:t>
            </a:r>
            <a:r>
              <a:rPr lang="en-US" altLang="en-US" sz="2000" i="1" dirty="0">
                <a:latin typeface="Times New Roman" panose="02020603050405020304" pitchFamily="18" charset="0"/>
              </a:rPr>
              <a:t>of user agent</a:t>
            </a:r>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2452688"/>
            <a:ext cx="6499622"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34494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772400" cy="1143000"/>
          </a:xfrm>
        </p:spPr>
        <p:txBody>
          <a:bodyPr/>
          <a:lstStyle/>
          <a:p>
            <a:r>
              <a:rPr lang="en-US" dirty="0" smtClean="0"/>
              <a:t>7.1 DNS (Domain name space)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Content Placeholder 4"/>
          <p:cNvSpPr>
            <a:spLocks noGrp="1"/>
          </p:cNvSpPr>
          <p:nvPr>
            <p:ph sz="quarter" idx="1"/>
          </p:nvPr>
        </p:nvSpPr>
        <p:spPr>
          <a:xfrm>
            <a:off x="533400" y="1447800"/>
            <a:ext cx="8305800" cy="4572000"/>
          </a:xfrm>
        </p:spPr>
        <p:txBody>
          <a:bodyPr/>
          <a:lstStyle/>
          <a:p>
            <a:pPr algn="just"/>
            <a:r>
              <a:rPr lang="en-US" dirty="0" smtClean="0"/>
              <a:t>DNS is the invention of a hierarchical, domain-based naming scheme and a distributed database system for implementing this naming scheme.</a:t>
            </a:r>
          </a:p>
          <a:p>
            <a:pPr algn="just"/>
            <a:r>
              <a:rPr lang="en-US" dirty="0" smtClean="0"/>
              <a:t>It is used because it is difficult to remember IP address.</a:t>
            </a:r>
          </a:p>
          <a:p>
            <a:pPr algn="just"/>
            <a:r>
              <a:rPr lang="en-US" dirty="0" smtClean="0"/>
              <a:t>If DNS is not there host name conflicts would occur constantly unless names were centrally managed.</a:t>
            </a:r>
          </a:p>
          <a:p>
            <a:pPr algn="just"/>
            <a:r>
              <a:rPr lang="en-US" dirty="0" smtClean="0"/>
              <a:t>It is primarily used for mapping host names and e-mail destinations to IP addresses but can also be used for other purposes</a:t>
            </a:r>
          </a:p>
          <a:p>
            <a:pPr algn="just"/>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p:cNvSpPr txBox="1">
            <a:spLocks noChangeArrowheads="1"/>
          </p:cNvSpPr>
          <p:nvPr/>
        </p:nvSpPr>
        <p:spPr bwMode="auto">
          <a:xfrm>
            <a:off x="1371601" y="381000"/>
            <a:ext cx="31357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Format </a:t>
            </a:r>
            <a:r>
              <a:rPr lang="en-US" altLang="en-US" sz="2000" i="1" dirty="0">
                <a:latin typeface="Times New Roman" panose="02020603050405020304" pitchFamily="18" charset="0"/>
              </a:rPr>
              <a:t>of an e-mail</a:t>
            </a:r>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678" y="1087438"/>
            <a:ext cx="4689872"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194825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t>Reading E-mail</a:t>
            </a:r>
          </a:p>
        </p:txBody>
      </p:sp>
      <p:sp>
        <p:nvSpPr>
          <p:cNvPr id="17411" name="Rectangle 3"/>
          <p:cNvSpPr>
            <a:spLocks noGrp="1" noChangeArrowheads="1"/>
          </p:cNvSpPr>
          <p:nvPr>
            <p:ph type="body" idx="1"/>
          </p:nvPr>
        </p:nvSpPr>
        <p:spPr/>
        <p:txBody>
          <a:bodyPr/>
          <a:lstStyle/>
          <a:p>
            <a:pPr>
              <a:buFontTx/>
              <a:buNone/>
            </a:pPr>
            <a:r>
              <a:rPr lang="en-US" altLang="en-US"/>
              <a:t>An example display of the contents of a mailbox.</a:t>
            </a:r>
          </a:p>
        </p:txBody>
      </p:sp>
      <p:pic>
        <p:nvPicPr>
          <p:cNvPr id="17412" name="Picture 4" descr="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841" y="2629730"/>
            <a:ext cx="5275659" cy="27828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68641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p:cNvSpPr txBox="1">
            <a:spLocks noChangeArrowheads="1"/>
          </p:cNvSpPr>
          <p:nvPr/>
        </p:nvSpPr>
        <p:spPr bwMode="auto">
          <a:xfrm>
            <a:off x="1371600" y="762000"/>
            <a:ext cx="27672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smtClean="0">
                <a:solidFill>
                  <a:schemeClr val="folHlink"/>
                </a:solidFill>
                <a:latin typeface="Times New Roman" panose="02020603050405020304" pitchFamily="18" charset="0"/>
              </a:rPr>
              <a:t>Figure  </a:t>
            </a:r>
            <a:r>
              <a:rPr lang="en-US" altLang="en-US" sz="2000" i="1" dirty="0">
                <a:latin typeface="Times New Roman" panose="02020603050405020304" pitchFamily="18" charset="0"/>
              </a:rPr>
              <a:t>E-mail address</a:t>
            </a:r>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01927"/>
            <a:ext cx="5711429"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1599800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1000" y="304800"/>
            <a:ext cx="7772400" cy="762000"/>
          </a:xfrm>
        </p:spPr>
        <p:txBody>
          <a:bodyPr>
            <a:normAutofit fontScale="90000"/>
          </a:bodyPr>
          <a:lstStyle/>
          <a:p>
            <a:r>
              <a:rPr lang="en-US" altLang="en-US" dirty="0" smtClean="0"/>
              <a:t>7.4.3 Message </a:t>
            </a:r>
            <a:r>
              <a:rPr lang="en-US" altLang="en-US" dirty="0"/>
              <a:t>Formats – RFC 822</a:t>
            </a:r>
          </a:p>
        </p:txBody>
      </p:sp>
      <p:sp>
        <p:nvSpPr>
          <p:cNvPr id="18435" name="Rectangle 3"/>
          <p:cNvSpPr>
            <a:spLocks noGrp="1" noChangeArrowheads="1"/>
          </p:cNvSpPr>
          <p:nvPr>
            <p:ph type="body" idx="1"/>
          </p:nvPr>
        </p:nvSpPr>
        <p:spPr/>
        <p:txBody>
          <a:bodyPr/>
          <a:lstStyle/>
          <a:p>
            <a:pPr>
              <a:buFontTx/>
              <a:buNone/>
            </a:pPr>
            <a:r>
              <a:rPr lang="en-US" altLang="en-US"/>
              <a:t>RFC 822 header fields related to message transport.</a:t>
            </a:r>
          </a:p>
        </p:txBody>
      </p:sp>
      <p:pic>
        <p:nvPicPr>
          <p:cNvPr id="18436" name="Picture 4" descr="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279" y="2439194"/>
            <a:ext cx="5172075" cy="28178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894157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533400"/>
            <a:ext cx="7772400" cy="685800"/>
          </a:xfrm>
        </p:spPr>
        <p:txBody>
          <a:bodyPr>
            <a:normAutofit fontScale="90000"/>
          </a:bodyPr>
          <a:lstStyle/>
          <a:p>
            <a:r>
              <a:rPr lang="en-US" altLang="en-US"/>
              <a:t>Message Formats – RFC 822 (2)</a:t>
            </a:r>
          </a:p>
        </p:txBody>
      </p:sp>
      <p:sp>
        <p:nvSpPr>
          <p:cNvPr id="19459" name="Rectangle 3"/>
          <p:cNvSpPr>
            <a:spLocks noGrp="1" noChangeArrowheads="1"/>
          </p:cNvSpPr>
          <p:nvPr>
            <p:ph type="body" idx="1"/>
          </p:nvPr>
        </p:nvSpPr>
        <p:spPr/>
        <p:txBody>
          <a:bodyPr/>
          <a:lstStyle/>
          <a:p>
            <a:pPr>
              <a:buFontTx/>
              <a:buNone/>
            </a:pPr>
            <a:r>
              <a:rPr lang="en-US" altLang="en-US"/>
              <a:t>Some fields used in the RFC 822 message header.</a:t>
            </a:r>
          </a:p>
        </p:txBody>
      </p:sp>
      <p:pic>
        <p:nvPicPr>
          <p:cNvPr id="19460" name="Picture 4" descr="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541" y="2300513"/>
            <a:ext cx="5253038" cy="26511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70817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52400"/>
            <a:ext cx="8458200" cy="1143000"/>
          </a:xfrm>
        </p:spPr>
        <p:txBody>
          <a:bodyPr>
            <a:normAutofit fontScale="90000"/>
          </a:bodyPr>
          <a:lstStyle/>
          <a:p>
            <a:r>
              <a:rPr lang="en-US" altLang="en-US" sz="4000" dirty="0"/>
              <a:t>MIME – Multipurpose Internet Mail Extensions</a:t>
            </a:r>
          </a:p>
        </p:txBody>
      </p:sp>
      <p:sp>
        <p:nvSpPr>
          <p:cNvPr id="20483" name="Rectangle 3"/>
          <p:cNvSpPr>
            <a:spLocks noGrp="1" noChangeArrowheads="1"/>
          </p:cNvSpPr>
          <p:nvPr>
            <p:ph type="body" idx="1"/>
          </p:nvPr>
        </p:nvSpPr>
        <p:spPr>
          <a:xfrm>
            <a:off x="533401" y="1524000"/>
            <a:ext cx="8458199" cy="4972050"/>
          </a:xfrm>
        </p:spPr>
        <p:txBody>
          <a:bodyPr>
            <a:normAutofit lnSpcReduction="10000"/>
          </a:bodyPr>
          <a:lstStyle/>
          <a:p>
            <a:pPr marL="0" indent="0" algn="just">
              <a:buNone/>
            </a:pPr>
            <a:r>
              <a:rPr lang="en-US" dirty="0" smtClean="0"/>
              <a:t>The basic idea of MIME is to continue to use the RFC 822 format, but to add structure to the message body and define encoding rules for non-ASCII messages.</a:t>
            </a:r>
            <a:endParaRPr lang="en-US" altLang="en-US" dirty="0" smtClean="0"/>
          </a:p>
          <a:p>
            <a:pPr algn="l">
              <a:buFontTx/>
              <a:buNone/>
            </a:pPr>
            <a:r>
              <a:rPr lang="en-US" altLang="en-US" dirty="0" smtClean="0"/>
              <a:t>Problems </a:t>
            </a:r>
            <a:r>
              <a:rPr lang="en-US" altLang="en-US" dirty="0"/>
              <a:t>with international languages:</a:t>
            </a:r>
          </a:p>
          <a:p>
            <a:pPr algn="l">
              <a:buFontTx/>
              <a:buChar char="•"/>
            </a:pPr>
            <a:r>
              <a:rPr lang="en-US" altLang="en-US" dirty="0"/>
              <a:t>Languages with accents </a:t>
            </a:r>
            <a:br>
              <a:rPr lang="en-US" altLang="en-US" dirty="0"/>
            </a:br>
            <a:r>
              <a:rPr lang="en-US" altLang="en-US" dirty="0"/>
              <a:t>(French, German).</a:t>
            </a:r>
          </a:p>
          <a:p>
            <a:pPr algn="l">
              <a:buFontTx/>
              <a:buChar char="•"/>
            </a:pPr>
            <a:r>
              <a:rPr lang="en-US" altLang="en-US" dirty="0"/>
              <a:t>Languages in non-Latin alphabets </a:t>
            </a:r>
            <a:br>
              <a:rPr lang="en-US" altLang="en-US" dirty="0"/>
            </a:br>
            <a:r>
              <a:rPr lang="en-US" altLang="en-US" dirty="0"/>
              <a:t>(Hebrew, Russian).</a:t>
            </a:r>
          </a:p>
          <a:p>
            <a:pPr algn="l">
              <a:buFontTx/>
              <a:buChar char="•"/>
            </a:pPr>
            <a:r>
              <a:rPr lang="en-US" altLang="en-US" dirty="0"/>
              <a:t>Languages without alphabets </a:t>
            </a:r>
            <a:br>
              <a:rPr lang="en-US" altLang="en-US" dirty="0"/>
            </a:br>
            <a:r>
              <a:rPr lang="en-US" altLang="en-US" dirty="0"/>
              <a:t>(Chinese, Japanese).</a:t>
            </a:r>
          </a:p>
          <a:p>
            <a:pPr algn="l">
              <a:buFontTx/>
              <a:buChar char="•"/>
            </a:pPr>
            <a:r>
              <a:rPr lang="en-US" altLang="en-US" dirty="0"/>
              <a:t>Messages not containing text at all </a:t>
            </a:r>
            <a:br>
              <a:rPr lang="en-US" altLang="en-US" dirty="0"/>
            </a:br>
            <a:r>
              <a:rPr lang="en-US" altLang="en-US" dirty="0"/>
              <a:t>(audio or images).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394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2" name="Text Box 4"/>
          <p:cNvSpPr txBox="1">
            <a:spLocks noChangeArrowheads="1"/>
          </p:cNvSpPr>
          <p:nvPr/>
        </p:nvSpPr>
        <p:spPr bwMode="auto">
          <a:xfrm>
            <a:off x="1371600" y="762000"/>
            <a:ext cx="17331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MIME</a:t>
            </a:r>
            <a:endParaRPr lang="en-US" altLang="en-US" sz="2000" i="1" dirty="0">
              <a:latin typeface="Times New Roman" panose="02020603050405020304" pitchFamily="18" charset="0"/>
            </a:endParaRPr>
          </a:p>
        </p:txBody>
      </p:sp>
      <p:pic>
        <p:nvPicPr>
          <p:cNvPr id="87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357" y="1762127"/>
            <a:ext cx="5436394"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5466479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1371600" y="762000"/>
            <a:ext cx="25090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MIME </a:t>
            </a:r>
            <a:r>
              <a:rPr lang="en-US" altLang="en-US" sz="2000" i="1" dirty="0">
                <a:latin typeface="Times New Roman" panose="02020603050405020304" pitchFamily="18" charset="0"/>
              </a:rPr>
              <a:t>header</a:t>
            </a:r>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282" y="1905001"/>
            <a:ext cx="5731669"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795259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ext Box 2"/>
          <p:cNvSpPr txBox="1">
            <a:spLocks noChangeArrowheads="1"/>
          </p:cNvSpPr>
          <p:nvPr/>
        </p:nvSpPr>
        <p:spPr bwMode="auto">
          <a:xfrm>
            <a:off x="2209800" y="162060"/>
            <a:ext cx="50555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Data </a:t>
            </a:r>
            <a:r>
              <a:rPr lang="en-US" altLang="en-US" sz="2000" i="1" dirty="0">
                <a:latin typeface="Times New Roman" panose="02020603050405020304" pitchFamily="18" charset="0"/>
              </a:rPr>
              <a:t>types and subtypes in MIME</a:t>
            </a:r>
          </a:p>
        </p:txBody>
      </p:sp>
      <p:pic>
        <p:nvPicPr>
          <p:cNvPr id="8960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0720" y="803276"/>
            <a:ext cx="5374481"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132787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ext Box 2"/>
          <p:cNvSpPr txBox="1">
            <a:spLocks noChangeArrowheads="1"/>
          </p:cNvSpPr>
          <p:nvPr/>
        </p:nvSpPr>
        <p:spPr bwMode="auto">
          <a:xfrm>
            <a:off x="2514601" y="873617"/>
            <a:ext cx="4062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Content-transfer-encoding</a:t>
            </a:r>
            <a:endParaRPr lang="en-US" altLang="en-US" sz="2000" i="1" dirty="0">
              <a:latin typeface="Times New Roman" panose="02020603050405020304" pitchFamily="18" charset="0"/>
            </a:endParaRPr>
          </a:p>
        </p:txBody>
      </p:sp>
      <p:pic>
        <p:nvPicPr>
          <p:cNvPr id="897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212" y="1514477"/>
            <a:ext cx="5786438"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05421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772400" cy="1143000"/>
          </a:xfrm>
        </p:spPr>
        <p:txBody>
          <a:bodyPr/>
          <a:lstStyle/>
          <a:p>
            <a:r>
              <a:rPr lang="en-US" dirty="0" smtClean="0"/>
              <a:t>7.1 DNS (Domain name space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Content Placeholder 4"/>
          <p:cNvSpPr>
            <a:spLocks noGrp="1"/>
          </p:cNvSpPr>
          <p:nvPr>
            <p:ph sz="quarter" idx="1"/>
          </p:nvPr>
        </p:nvSpPr>
        <p:spPr>
          <a:xfrm>
            <a:off x="533400" y="1447800"/>
            <a:ext cx="8305800" cy="4572000"/>
          </a:xfrm>
        </p:spPr>
        <p:txBody>
          <a:bodyPr/>
          <a:lstStyle/>
          <a:p>
            <a:pPr algn="just"/>
            <a:r>
              <a:rPr lang="en-US" dirty="0" smtClean="0"/>
              <a:t>To map a name onto an IP address, an application program calls a library procedure called the resolver, passing it the name as a parameter. </a:t>
            </a:r>
          </a:p>
          <a:p>
            <a:pPr algn="just"/>
            <a:r>
              <a:rPr lang="en-US" dirty="0" smtClean="0"/>
              <a:t>resolver, </a:t>
            </a:r>
            <a:r>
              <a:rPr lang="en-US" dirty="0" err="1" smtClean="0"/>
              <a:t>gethostbyname</a:t>
            </a:r>
            <a:r>
              <a:rPr lang="en-US" dirty="0" smtClean="0"/>
              <a:t>, in The resolver sends a UDP packet to a local DNS server, which then looks up the name and returns the IP address to the resolver, which then returns it to the caller. Armed with the IP address, the program can then establish a TCP connection with the destination or send it UDP packets.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Content Placeholder 4"/>
          <p:cNvSpPr>
            <a:spLocks noGrp="1"/>
          </p:cNvSpPr>
          <p:nvPr>
            <p:ph sz="quarter" idx="1"/>
          </p:nvPr>
        </p:nvSpPr>
        <p:spPr>
          <a:xfrm>
            <a:off x="457200" y="762000"/>
            <a:ext cx="8305800" cy="5715000"/>
          </a:xfrm>
        </p:spPr>
        <p:txBody>
          <a:bodyPr>
            <a:normAutofit/>
          </a:bodyPr>
          <a:lstStyle/>
          <a:p>
            <a:pPr algn="just"/>
            <a:r>
              <a:rPr lang="en-US" dirty="0" smtClean="0"/>
              <a:t>The simplest way to do this is to establish a transport connection from the source machine to the destination machine and then just transfer the message. </a:t>
            </a:r>
          </a:p>
          <a:p>
            <a:pPr algn="just"/>
            <a:r>
              <a:rPr lang="en-US" dirty="0" smtClean="0"/>
              <a:t>SMTP(Simple mail transfer Protocol) is used to transfer email. e-mail is delivered by having the source machine establish a TCP connection to port 25 of the destination machine.</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76200"/>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2"/>
                </a:solidFill>
                <a:effectLst/>
                <a:uLnTx/>
                <a:uFillTx/>
                <a:latin typeface="+mj-lt"/>
                <a:ea typeface="+mj-ea"/>
                <a:cs typeface="+mj-cs"/>
              </a:rPr>
              <a:t>7.4.4 Message Transfer</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498080" cy="740536"/>
          </a:xfrm>
        </p:spPr>
        <p:txBody>
          <a:bodyPr>
            <a:normAutofit fontScale="90000"/>
          </a:bodyPr>
          <a:lstStyle/>
          <a:p>
            <a:r>
              <a:rPr lang="en-US" dirty="0" smtClean="0"/>
              <a:t>7.4.4 Message Transfer</a:t>
            </a:r>
            <a:endParaRPr lang="en-US" dirty="0"/>
          </a:p>
        </p:txBody>
      </p:sp>
      <p:sp>
        <p:nvSpPr>
          <p:cNvPr id="874499" name="Line 3"/>
          <p:cNvSpPr>
            <a:spLocks noChangeShapeType="1"/>
          </p:cNvSpPr>
          <p:nvPr/>
        </p:nvSpPr>
        <p:spPr bwMode="auto">
          <a:xfrm>
            <a:off x="666750" y="10668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500" name="Text Box 4"/>
          <p:cNvSpPr txBox="1">
            <a:spLocks noChangeArrowheads="1"/>
          </p:cNvSpPr>
          <p:nvPr/>
        </p:nvSpPr>
        <p:spPr bwMode="auto">
          <a:xfrm>
            <a:off x="3173067" y="6091535"/>
            <a:ext cx="269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SMTP </a:t>
            </a:r>
            <a:r>
              <a:rPr lang="en-US" altLang="en-US" sz="2000" i="1" dirty="0">
                <a:latin typeface="Times New Roman" panose="02020603050405020304" pitchFamily="18" charset="0"/>
              </a:rPr>
              <a:t>range</a:t>
            </a:r>
          </a:p>
        </p:txBody>
      </p:sp>
      <p:pic>
        <p:nvPicPr>
          <p:cNvPr id="874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7441459" cy="391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613265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p:cNvSpPr txBox="1">
            <a:spLocks noChangeArrowheads="1"/>
          </p:cNvSpPr>
          <p:nvPr/>
        </p:nvSpPr>
        <p:spPr bwMode="auto">
          <a:xfrm>
            <a:off x="1371600" y="762000"/>
            <a:ext cx="37338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Commands </a:t>
            </a:r>
            <a:r>
              <a:rPr lang="en-US" altLang="en-US" sz="2000" i="1" dirty="0">
                <a:latin typeface="Times New Roman" panose="02020603050405020304" pitchFamily="18" charset="0"/>
              </a:rPr>
              <a:t>and responses</a:t>
            </a:r>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695" y="2971800"/>
            <a:ext cx="6355556"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3823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8" name="Text Box 4"/>
          <p:cNvSpPr txBox="1">
            <a:spLocks noChangeArrowheads="1"/>
          </p:cNvSpPr>
          <p:nvPr/>
        </p:nvSpPr>
        <p:spPr bwMode="auto">
          <a:xfrm>
            <a:off x="1371601" y="762000"/>
            <a:ext cx="2945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Command format</a:t>
            </a:r>
          </a:p>
        </p:txBody>
      </p:sp>
      <p:pic>
        <p:nvPicPr>
          <p:cNvPr id="876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944815"/>
            <a:ext cx="5942410" cy="9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0638452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ext Box 2"/>
          <p:cNvSpPr txBox="1">
            <a:spLocks noChangeArrowheads="1"/>
          </p:cNvSpPr>
          <p:nvPr/>
        </p:nvSpPr>
        <p:spPr bwMode="auto">
          <a:xfrm>
            <a:off x="1828801" y="152400"/>
            <a:ext cx="5460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a:t>
            </a:r>
            <a:r>
              <a:rPr lang="en-US" altLang="en-US" sz="2000" i="1" dirty="0">
                <a:latin typeface="Times New Roman" panose="02020603050405020304" pitchFamily="18" charset="0"/>
              </a:rPr>
              <a:t> </a:t>
            </a:r>
            <a:r>
              <a:rPr lang="en-US" altLang="en-US" sz="2000" i="1" dirty="0" smtClean="0">
                <a:latin typeface="Times New Roman" panose="02020603050405020304" pitchFamily="18" charset="0"/>
              </a:rPr>
              <a:t>14 Commands from client to server </a:t>
            </a:r>
            <a:endParaRPr lang="en-US" altLang="en-US" sz="2000" i="1" dirty="0">
              <a:latin typeface="Times New Roman" panose="02020603050405020304" pitchFamily="18" charset="0"/>
            </a:endParaRPr>
          </a:p>
        </p:txBody>
      </p:sp>
      <p:grpSp>
        <p:nvGrpSpPr>
          <p:cNvPr id="2" name="Group 6"/>
          <p:cNvGrpSpPr>
            <a:grpSpLocks/>
          </p:cNvGrpSpPr>
          <p:nvPr/>
        </p:nvGrpSpPr>
        <p:grpSpPr bwMode="auto">
          <a:xfrm>
            <a:off x="2543175" y="561977"/>
            <a:ext cx="3914775" cy="5711825"/>
            <a:chOff x="1176" y="354"/>
            <a:chExt cx="3288" cy="3598"/>
          </a:xfrm>
        </p:grpSpPr>
        <p:pic>
          <p:nvPicPr>
            <p:cNvPr id="898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 y="354"/>
              <a:ext cx="3288" cy="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8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0" y="3216"/>
              <a:ext cx="3196"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35218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ext Box 2"/>
          <p:cNvSpPr txBox="1">
            <a:spLocks noChangeArrowheads="1"/>
          </p:cNvSpPr>
          <p:nvPr/>
        </p:nvSpPr>
        <p:spPr bwMode="auto">
          <a:xfrm>
            <a:off x="2463405" y="228600"/>
            <a:ext cx="4220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400" dirty="0" smtClean="0">
                <a:solidFill>
                  <a:schemeClr val="folHlink"/>
                </a:solidFill>
                <a:latin typeface="Times New Roman" panose="02020603050405020304" pitchFamily="18" charset="0"/>
              </a:rPr>
              <a:t> </a:t>
            </a:r>
            <a:r>
              <a:rPr lang="en-US" altLang="en-US" sz="2000" i="1" dirty="0" smtClean="0">
                <a:latin typeface="Times New Roman" panose="02020603050405020304" pitchFamily="18" charset="0"/>
              </a:rPr>
              <a:t>Responses from server to client</a:t>
            </a:r>
            <a:endParaRPr lang="en-US" altLang="en-US" sz="2000" i="1" dirty="0">
              <a:latin typeface="Times New Roman" panose="02020603050405020304" pitchFamily="18" charset="0"/>
            </a:endParaRPr>
          </a:p>
        </p:txBody>
      </p:sp>
      <p:pic>
        <p:nvPicPr>
          <p:cNvPr id="899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020" y="669927"/>
            <a:ext cx="4593431"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737637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ext Box 2"/>
          <p:cNvSpPr txBox="1">
            <a:spLocks noChangeArrowheads="1"/>
          </p:cNvSpPr>
          <p:nvPr/>
        </p:nvSpPr>
        <p:spPr bwMode="auto">
          <a:xfrm>
            <a:off x="2667000" y="3810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Table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Responses  </a:t>
            </a:r>
            <a:r>
              <a:rPr lang="en-US" altLang="en-US" sz="2000" i="1" dirty="0">
                <a:solidFill>
                  <a:schemeClr val="hlink"/>
                </a:solidFill>
                <a:latin typeface="Times New Roman" panose="02020603050405020304" pitchFamily="18" charset="0"/>
              </a:rPr>
              <a:t>(continued)</a:t>
            </a:r>
          </a:p>
        </p:txBody>
      </p:sp>
      <p:grpSp>
        <p:nvGrpSpPr>
          <p:cNvPr id="2" name="Group 6"/>
          <p:cNvGrpSpPr>
            <a:grpSpLocks/>
          </p:cNvGrpSpPr>
          <p:nvPr/>
        </p:nvGrpSpPr>
        <p:grpSpPr bwMode="auto">
          <a:xfrm>
            <a:off x="2228850" y="914400"/>
            <a:ext cx="4538663" cy="4565650"/>
            <a:chOff x="1008" y="984"/>
            <a:chExt cx="3812" cy="2876"/>
          </a:xfrm>
        </p:grpSpPr>
        <p:pic>
          <p:nvPicPr>
            <p:cNvPr id="905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 y="1248"/>
              <a:ext cx="3812" cy="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52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 y="984"/>
              <a:ext cx="377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54133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10000"/>
          </a:bodyPr>
          <a:lstStyle/>
          <a:p>
            <a:pPr algn="just"/>
            <a:r>
              <a:rPr lang="en-US" dirty="0" smtClean="0"/>
              <a:t>we have assumed that all users work on machines that are capable of sending and receiving e-mail.</a:t>
            </a:r>
          </a:p>
          <a:p>
            <a:pPr algn="just"/>
            <a:r>
              <a:rPr lang="en-US" dirty="0" smtClean="0"/>
              <a:t>what happens when </a:t>
            </a:r>
            <a:r>
              <a:rPr lang="en-US" dirty="0" err="1" smtClean="0"/>
              <a:t>Elinor</a:t>
            </a:r>
            <a:r>
              <a:rPr lang="en-US" dirty="0" smtClean="0"/>
              <a:t> wants to send Carolyn e-mail and Carolyn is not currently on-line? </a:t>
            </a:r>
            <a:r>
              <a:rPr lang="en-US" dirty="0" err="1" smtClean="0"/>
              <a:t>Elinor</a:t>
            </a:r>
            <a:r>
              <a:rPr lang="en-US" dirty="0" smtClean="0"/>
              <a:t> cannot establish a TCP connection to Carolyn and thus cannot run the SMTP protocol.</a:t>
            </a:r>
          </a:p>
          <a:p>
            <a:pPr algn="just"/>
            <a:r>
              <a:rPr lang="en-US" dirty="0" smtClean="0"/>
              <a:t>One solution is to have a message transfer agent on an ISP machine accept e-mail for its customers and store it in their mailboxes on an ISP machine. Since this agent can be on-line all the time, e-mail can be sent to it 24 hours a day.</a:t>
            </a:r>
          </a:p>
          <a:p>
            <a:pPr algn="just"/>
            <a:r>
              <a:rPr lang="en-US" dirty="0" smtClean="0"/>
              <a:t>The solution to this problem is to create another protocol that allows user transfer agents (on client PCs) to contact the message transfer agent (on the ISP's machine) and allow e-mail to be copied from the ISP to the user. One such protocol is POP3 (Post Office Protocol Version 3)</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76200"/>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7.4.5</a:t>
            </a:r>
            <a:r>
              <a:rPr kumimoji="0" lang="en-US" sz="4000" b="0" i="0" u="none" strike="noStrike" kern="1200" cap="none" spc="0" normalizeH="0" noProof="0" dirty="0" smtClean="0">
                <a:ln>
                  <a:noFill/>
                </a:ln>
                <a:solidFill>
                  <a:schemeClr val="tx2"/>
                </a:solidFill>
                <a:effectLst/>
                <a:uLnTx/>
                <a:uFillTx/>
                <a:latin typeface="+mj-lt"/>
                <a:ea typeface="+mj-ea"/>
                <a:cs typeface="+mj-cs"/>
              </a:rPr>
              <a:t> Final Delivery</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7572" name="Text Box 4"/>
          <p:cNvSpPr txBox="1">
            <a:spLocks noChangeArrowheads="1"/>
          </p:cNvSpPr>
          <p:nvPr/>
        </p:nvSpPr>
        <p:spPr bwMode="auto">
          <a:xfrm>
            <a:off x="3087886" y="5561930"/>
            <a:ext cx="29466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POP3 </a:t>
            </a:r>
            <a:r>
              <a:rPr lang="en-US" altLang="en-US" sz="2000" i="1" dirty="0">
                <a:latin typeface="Times New Roman" panose="02020603050405020304" pitchFamily="18" charset="0"/>
              </a:rPr>
              <a:t>and IMAP4</a:t>
            </a:r>
          </a:p>
        </p:txBody>
      </p:sp>
      <p:pic>
        <p:nvPicPr>
          <p:cNvPr id="877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816" y="1957388"/>
            <a:ext cx="5970984" cy="337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838200" y="392112"/>
            <a:ext cx="7498080" cy="827088"/>
          </a:xfrm>
          <a:prstGeom prst="rect">
            <a:avLst/>
          </a:prstGeom>
        </p:spPr>
        <p:txBody>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dirty="0" smtClean="0"/>
              <a:t>Final Delivery</a:t>
            </a:r>
            <a:endParaRPr lang="en-US" alt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28207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Content Placeholder 4"/>
          <p:cNvSpPr>
            <a:spLocks noGrp="1"/>
          </p:cNvSpPr>
          <p:nvPr>
            <p:ph sz="quarter" idx="1"/>
          </p:nvPr>
        </p:nvSpPr>
        <p:spPr>
          <a:xfrm>
            <a:off x="457200" y="762000"/>
            <a:ext cx="8305800" cy="5715000"/>
          </a:xfrm>
        </p:spPr>
        <p:txBody>
          <a:bodyPr>
            <a:normAutofit/>
          </a:bodyPr>
          <a:lstStyle/>
          <a:p>
            <a:pPr algn="just"/>
            <a:r>
              <a:rPr lang="en-US" dirty="0" smtClean="0"/>
              <a:t>The first and the second stages of mail delivery use SMTP. However, SMTP is not involved in the third stage because4 SMTP is a push protocol.</a:t>
            </a:r>
          </a:p>
          <a:p>
            <a:pPr algn="just"/>
            <a:r>
              <a:rPr lang="en-US" dirty="0" smtClean="0"/>
              <a:t>It pushes the message from the client to the server. Direction of the bulk data from client to the server.</a:t>
            </a:r>
          </a:p>
          <a:p>
            <a:pPr algn="just"/>
            <a:r>
              <a:rPr lang="en-US" dirty="0" smtClean="0"/>
              <a:t>The third stage needs a pull protocol. The client must pull messages from the server. The direction of bulk data is from the server to the client. the third stage uses a message access agent.</a:t>
            </a:r>
          </a:p>
          <a:p>
            <a:pPr algn="just"/>
            <a:r>
              <a:rPr lang="en-US" dirty="0" smtClean="0"/>
              <a:t>Currently two message access protocol are available: Post office Protocol , version 3 and Internet mail access protocol, version 4.</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76200"/>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7.4.5</a:t>
            </a:r>
            <a:r>
              <a:rPr kumimoji="0" lang="en-US" sz="4000" b="0" i="0" u="none" strike="noStrike" kern="1200" cap="none" spc="0" normalizeH="0" noProof="0" dirty="0" smtClean="0">
                <a:ln>
                  <a:noFill/>
                </a:ln>
                <a:solidFill>
                  <a:schemeClr val="tx2"/>
                </a:solidFill>
                <a:effectLst/>
                <a:uLnTx/>
                <a:uFillTx/>
                <a:latin typeface="+mj-lt"/>
                <a:ea typeface="+mj-ea"/>
                <a:cs typeface="+mj-cs"/>
              </a:rPr>
              <a:t> Final Delivery</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228600"/>
            <a:ext cx="7772400" cy="609600"/>
          </a:xfrm>
        </p:spPr>
        <p:txBody>
          <a:bodyPr>
            <a:normAutofit fontScale="90000"/>
          </a:bodyPr>
          <a:lstStyle/>
          <a:p>
            <a:r>
              <a:rPr lang="en-US" altLang="en-US" dirty="0"/>
              <a:t>The DNS Name Space</a:t>
            </a:r>
          </a:p>
        </p:txBody>
      </p:sp>
      <p:sp>
        <p:nvSpPr>
          <p:cNvPr id="7171" name="Rectangle 3"/>
          <p:cNvSpPr>
            <a:spLocks noGrp="1" noChangeArrowheads="1"/>
          </p:cNvSpPr>
          <p:nvPr>
            <p:ph type="body" idx="1"/>
          </p:nvPr>
        </p:nvSpPr>
        <p:spPr>
          <a:xfrm>
            <a:off x="609600" y="914400"/>
            <a:ext cx="7772400" cy="4572000"/>
          </a:xfrm>
        </p:spPr>
        <p:txBody>
          <a:bodyPr/>
          <a:lstStyle/>
          <a:p>
            <a:pPr>
              <a:buFontTx/>
              <a:buNone/>
            </a:pPr>
            <a:r>
              <a:rPr lang="en-US" altLang="en-US" dirty="0"/>
              <a:t>A portion of the Internet domain name space.</a:t>
            </a:r>
          </a:p>
        </p:txBody>
      </p:sp>
      <p:pic>
        <p:nvPicPr>
          <p:cNvPr id="7172" name="Picture 4" descr="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1"/>
            <a:ext cx="74676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426778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Content Placeholder 4"/>
          <p:cNvSpPr>
            <a:spLocks noGrp="1"/>
          </p:cNvSpPr>
          <p:nvPr>
            <p:ph sz="quarter" idx="1"/>
          </p:nvPr>
        </p:nvSpPr>
        <p:spPr>
          <a:xfrm>
            <a:off x="457200" y="762000"/>
            <a:ext cx="8305800" cy="5867400"/>
          </a:xfrm>
        </p:spPr>
        <p:txBody>
          <a:bodyPr>
            <a:normAutofit fontScale="92500" lnSpcReduction="10000"/>
          </a:bodyPr>
          <a:lstStyle/>
          <a:p>
            <a:pPr algn="just"/>
            <a:r>
              <a:rPr lang="en-US" dirty="0" smtClean="0"/>
              <a:t>POP3 begins when the user starts the mail reader. The mail reader calls up the ISP (unless there is already a connection) and establishes a TCP connection with the message transfer agent at port 110. Once the connection has been established, the POP3 protocol goes through three states in sequence:</a:t>
            </a:r>
          </a:p>
          <a:p>
            <a:pPr algn="just"/>
            <a:r>
              <a:rPr lang="en-US" dirty="0" smtClean="0"/>
              <a:t>Authorization: deals with having the user log in</a:t>
            </a:r>
          </a:p>
          <a:p>
            <a:pPr algn="just"/>
            <a:r>
              <a:rPr lang="en-US" dirty="0" smtClean="0"/>
              <a:t>Transactions: deals with the user collecting the e-mails and marking them for deletion from the mailbox</a:t>
            </a:r>
          </a:p>
          <a:p>
            <a:pPr algn="just"/>
            <a:r>
              <a:rPr lang="en-US" dirty="0" smtClean="0"/>
              <a:t>Update: actually causes the e-mails to be deleted.</a:t>
            </a:r>
          </a:p>
          <a:p>
            <a:pPr algn="just"/>
            <a:r>
              <a:rPr lang="en-US" dirty="0" smtClean="0"/>
              <a:t>It has two mode delete mode and the keep mode. In the delete mode the mail is deleted from the mailbox after each retrieval. In the keep mode, the mail remains in the mailbox after retrieval. The delete mode is used when user is on his computer. Keep mode is used when user accessing from others computer.</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76200"/>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7.4.5</a:t>
            </a:r>
            <a:r>
              <a:rPr kumimoji="0" lang="en-US" sz="4000" b="0" i="0" u="none" strike="noStrike" kern="1200" cap="none" spc="0" normalizeH="0" noProof="0" dirty="0" smtClean="0">
                <a:ln>
                  <a:noFill/>
                </a:ln>
                <a:solidFill>
                  <a:schemeClr val="tx2"/>
                </a:solidFill>
                <a:effectLst/>
                <a:uLnTx/>
                <a:uFillTx/>
                <a:latin typeface="+mj-lt"/>
                <a:ea typeface="+mj-ea"/>
                <a:cs typeface="+mj-cs"/>
              </a:rPr>
              <a:t> Final Delivery (POP3)</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5" name="Line 3"/>
          <p:cNvSpPr>
            <a:spLocks noChangeShapeType="1"/>
          </p:cNvSpPr>
          <p:nvPr/>
        </p:nvSpPr>
        <p:spPr bwMode="auto">
          <a:xfrm>
            <a:off x="762000" y="9144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6" name="Text Box 4"/>
          <p:cNvSpPr txBox="1">
            <a:spLocks noChangeArrowheads="1"/>
          </p:cNvSpPr>
          <p:nvPr/>
        </p:nvSpPr>
        <p:spPr bwMode="auto">
          <a:xfrm>
            <a:off x="609600" y="381000"/>
            <a:ext cx="65294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The </a:t>
            </a:r>
            <a:r>
              <a:rPr lang="en-US" altLang="en-US" sz="2000" i="1" dirty="0">
                <a:latin typeface="Times New Roman" panose="02020603050405020304" pitchFamily="18" charset="0"/>
              </a:rPr>
              <a:t>exchange of commands and responses in POP3</a:t>
            </a:r>
          </a:p>
        </p:txBody>
      </p:sp>
      <p:pic>
        <p:nvPicPr>
          <p:cNvPr id="8785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90600"/>
            <a:ext cx="5715000" cy="554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963087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Content Placeholder 4"/>
          <p:cNvSpPr>
            <a:spLocks noGrp="1"/>
          </p:cNvSpPr>
          <p:nvPr>
            <p:ph sz="quarter" idx="1"/>
          </p:nvPr>
        </p:nvSpPr>
        <p:spPr>
          <a:xfrm>
            <a:off x="457200" y="762000"/>
            <a:ext cx="8305800" cy="5715000"/>
          </a:xfrm>
        </p:spPr>
        <p:txBody>
          <a:bodyPr>
            <a:normAutofit fontScale="92500" lnSpcReduction="20000"/>
          </a:bodyPr>
          <a:lstStyle/>
          <a:p>
            <a:pPr algn="just"/>
            <a:r>
              <a:rPr lang="en-US" dirty="0" smtClean="0"/>
              <a:t>IMAP (Internet Message Access Protocol), which is defined in RFC 2060. Unlike POP3, which basically assumes that the user will clear out the mailbox on every contact and work off-line after that, IMAP assumes that all the e-mail will remain on the server indefinitely in multiple mailboxes. </a:t>
            </a:r>
          </a:p>
          <a:p>
            <a:pPr algn="just"/>
            <a:r>
              <a:rPr lang="en-US" dirty="0" smtClean="0"/>
              <a:t>IMAP provides extensive mechanisms for reading messages or even parts of messages, a feature useful when using a slow modem to read the text part of a multipart message with large audio and video attachments. </a:t>
            </a:r>
          </a:p>
          <a:p>
            <a:pPr algn="just"/>
            <a:r>
              <a:rPr lang="en-US" dirty="0" smtClean="0"/>
              <a:t>Since the working assumption is that messages will not be transferred to the user's computer for permanent storage, IMAP provides mechanisms for creating, destroying, and manipulating multiple mailboxes on the server. In this way a user can maintain a mailbox for each correspondent and move messages there from the inbox after they have been read.</a:t>
            </a:r>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76200"/>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IMAP</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Content Placeholder 4"/>
          <p:cNvSpPr>
            <a:spLocks noGrp="1"/>
          </p:cNvSpPr>
          <p:nvPr>
            <p:ph sz="quarter" idx="1"/>
          </p:nvPr>
        </p:nvSpPr>
        <p:spPr>
          <a:xfrm>
            <a:off x="457200" y="609600"/>
            <a:ext cx="8305800" cy="5715000"/>
          </a:xfrm>
        </p:spPr>
        <p:txBody>
          <a:bodyPr>
            <a:normAutofit fontScale="92500" lnSpcReduction="20000"/>
          </a:bodyPr>
          <a:lstStyle/>
          <a:p>
            <a:pPr algn="just"/>
            <a:r>
              <a:rPr lang="en-US" dirty="0" smtClean="0"/>
              <a:t>IMAP4 is more powerful and more complex. </a:t>
            </a:r>
          </a:p>
          <a:p>
            <a:pPr algn="just"/>
            <a:r>
              <a:rPr lang="en-US" dirty="0" smtClean="0"/>
              <a:t>POP3 does not allow the user to organize his mail on the server the user cannot have different folders on the server. </a:t>
            </a:r>
          </a:p>
          <a:p>
            <a:pPr algn="just"/>
            <a:r>
              <a:rPr lang="en-US" dirty="0" smtClean="0"/>
              <a:t>POP3 does not allow the user to partially check the contents of the email before downloading.</a:t>
            </a:r>
          </a:p>
          <a:p>
            <a:pPr algn="just"/>
            <a:r>
              <a:rPr lang="en-US" dirty="0" smtClean="0"/>
              <a:t>IMAP4 provides the following extra functions:</a:t>
            </a:r>
          </a:p>
          <a:p>
            <a:pPr algn="just"/>
            <a:r>
              <a:rPr lang="en-US" dirty="0" smtClean="0"/>
              <a:t>1. A user can check the email header prior to downloading.</a:t>
            </a:r>
          </a:p>
          <a:p>
            <a:pPr algn="just"/>
            <a:r>
              <a:rPr lang="en-US" dirty="0" smtClean="0"/>
              <a:t>2. A user can search the contents of the email for a specific string of characters prior to downloading.</a:t>
            </a:r>
          </a:p>
          <a:p>
            <a:pPr algn="just"/>
            <a:r>
              <a:rPr lang="en-US" dirty="0" smtClean="0"/>
              <a:t>3. A user can partially download email.</a:t>
            </a:r>
          </a:p>
          <a:p>
            <a:pPr algn="just"/>
            <a:r>
              <a:rPr lang="en-US" dirty="0" smtClean="0"/>
              <a:t>4. A user can create, delete, or rename mailboxes on the mail server.</a:t>
            </a:r>
          </a:p>
          <a:p>
            <a:pPr algn="just"/>
            <a:r>
              <a:rPr lang="en-US" dirty="0" smtClean="0"/>
              <a:t>5. A user can create a hierarchy of mailboxes in a folder for email storage.</a:t>
            </a:r>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IMAP</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04800" y="304800"/>
            <a:ext cx="7498080" cy="525774"/>
          </a:xfrm>
        </p:spPr>
        <p:txBody>
          <a:bodyPr>
            <a:normAutofit fontScale="90000"/>
          </a:bodyPr>
          <a:lstStyle/>
          <a:p>
            <a:pPr algn="ctr"/>
            <a:r>
              <a:rPr lang="en-US" altLang="en-US" dirty="0"/>
              <a:t>A comparison of POP3 and </a:t>
            </a:r>
            <a:r>
              <a:rPr lang="en-US" altLang="en-US" dirty="0" smtClean="0"/>
              <a:t>IMAP</a:t>
            </a:r>
            <a:endParaRPr lang="en-US" altLang="en-US" dirty="0"/>
          </a:p>
        </p:txBody>
      </p:sp>
      <p:pic>
        <p:nvPicPr>
          <p:cNvPr id="27652" name="Picture 4" descr="7-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5074225" cy="53930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09248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2" name="Text Box 4"/>
          <p:cNvSpPr txBox="1">
            <a:spLocks noChangeArrowheads="1"/>
          </p:cNvSpPr>
          <p:nvPr/>
        </p:nvSpPr>
        <p:spPr bwMode="auto">
          <a:xfrm>
            <a:off x="7315200" y="640080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565253" name="Rectangle 5"/>
          <p:cNvSpPr>
            <a:spLocks noChangeArrowheads="1"/>
          </p:cNvSpPr>
          <p:nvPr/>
        </p:nvSpPr>
        <p:spPr bwMode="auto">
          <a:xfrm>
            <a:off x="304800" y="1295400"/>
            <a:ext cx="8534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lang="en-US" altLang="en-US" sz="2800" dirty="0">
                <a:latin typeface="Times New Roman" panose="02020603050405020304" pitchFamily="18" charset="0"/>
              </a:rPr>
              <a:t>The </a:t>
            </a:r>
            <a:r>
              <a:rPr lang="en-US" altLang="en-US" sz="2800" dirty="0">
                <a:solidFill>
                  <a:schemeClr val="hlink"/>
                </a:solidFill>
                <a:latin typeface="Times New Roman" panose="02020603050405020304" pitchFamily="18" charset="0"/>
              </a:rPr>
              <a:t>WWW</a:t>
            </a:r>
            <a:r>
              <a:rPr lang="en-US" altLang="en-US" sz="2800" dirty="0">
                <a:latin typeface="Times New Roman" panose="02020603050405020304" pitchFamily="18" charset="0"/>
              </a:rPr>
              <a:t> today is a distributed client/server service, in which a client using a browser can access a service using a server. However, the service provided is distributed over many locations called sites.</a:t>
            </a:r>
          </a:p>
        </p:txBody>
      </p:sp>
      <p:sp>
        <p:nvSpPr>
          <p:cNvPr id="8" name="Title 1"/>
          <p:cNvSpPr txBox="1">
            <a:spLocks/>
          </p:cNvSpPr>
          <p:nvPr/>
        </p:nvSpPr>
        <p:spPr>
          <a:xfrm>
            <a:off x="274320" y="173864"/>
            <a:ext cx="7498080" cy="740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dirty="0" smtClean="0">
                <a:solidFill>
                  <a:schemeClr val="tx2"/>
                </a:solidFill>
                <a:latin typeface="+mj-lt"/>
                <a:ea typeface="+mj-ea"/>
                <a:cs typeface="+mj-cs"/>
              </a:rPr>
              <a:t>7.5 World Wide Web (WWW)</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0876249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dirty="0" smtClean="0"/>
              <a:t>It is a repository of information linked together from points all over the world.</a:t>
            </a:r>
          </a:p>
          <a:p>
            <a:pPr algn="just"/>
            <a:r>
              <a:rPr lang="en-US" dirty="0" smtClean="0"/>
              <a:t>WWW has a unique combination of flexibility , portability and user –friendly feature.</a:t>
            </a:r>
          </a:p>
          <a:p>
            <a:pPr algn="just"/>
            <a:r>
              <a:rPr lang="en-US" dirty="0" smtClean="0"/>
              <a:t>It is a distributed client/server service, in which a client using a browser can access a service using a server.</a:t>
            </a:r>
          </a:p>
          <a:p>
            <a:pPr algn="just"/>
            <a:r>
              <a:rPr lang="en-US" dirty="0" smtClean="0"/>
              <a:t>The service provided is distributed over many locations called sites. Each sites holds one or more documents, referred to as web  pages. Each web page can contain a link to other pages in the same site or at other sites. Page can be view using browsers.</a:t>
            </a:r>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7.5 WWW</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9" name="Line 3"/>
          <p:cNvSpPr>
            <a:spLocks noChangeShapeType="1"/>
          </p:cNvSpPr>
          <p:nvPr/>
        </p:nvSpPr>
        <p:spPr bwMode="auto">
          <a:xfrm>
            <a:off x="914400" y="10668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9140" name="Text Box 4"/>
          <p:cNvSpPr txBox="1">
            <a:spLocks noChangeArrowheads="1"/>
          </p:cNvSpPr>
          <p:nvPr/>
        </p:nvSpPr>
        <p:spPr bwMode="auto">
          <a:xfrm>
            <a:off x="838200" y="457200"/>
            <a:ext cx="3291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Architecture </a:t>
            </a:r>
            <a:r>
              <a:rPr lang="en-US" altLang="en-US" sz="2000" i="1" dirty="0">
                <a:latin typeface="Times New Roman" panose="02020603050405020304" pitchFamily="18" charset="0"/>
              </a:rPr>
              <a:t>of WWW</a:t>
            </a:r>
          </a:p>
        </p:txBody>
      </p:sp>
      <p:pic>
        <p:nvPicPr>
          <p:cNvPr id="8591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0"/>
            <a:ext cx="5713809" cy="457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31023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dirty="0" smtClean="0"/>
              <a:t>Each browser consists of three part: a controller, client protocol and interpreters.</a:t>
            </a:r>
          </a:p>
          <a:p>
            <a:pPr algn="just"/>
            <a:r>
              <a:rPr lang="en-US" dirty="0" smtClean="0"/>
              <a:t>The controller receives input from the keyboard or the mouse and uses the client programs to access the document.</a:t>
            </a:r>
          </a:p>
          <a:p>
            <a:pPr algn="just"/>
            <a:r>
              <a:rPr lang="en-US" dirty="0" smtClean="0"/>
              <a:t>After accessing document the controller uses one of the interpreters to display the document on screen.</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Browser(client)</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4" name="Text Box 4"/>
          <p:cNvSpPr txBox="1">
            <a:spLocks noChangeArrowheads="1"/>
          </p:cNvSpPr>
          <p:nvPr/>
        </p:nvSpPr>
        <p:spPr bwMode="auto">
          <a:xfrm>
            <a:off x="1371601" y="762000"/>
            <a:ext cx="19240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Browser</a:t>
            </a:r>
            <a:endParaRPr lang="en-US" altLang="en-US" sz="2000" i="1" dirty="0">
              <a:latin typeface="Times New Roman" panose="02020603050405020304" pitchFamily="18" charset="0"/>
            </a:endParaRPr>
          </a:p>
        </p:txBody>
      </p:sp>
      <p:pic>
        <p:nvPicPr>
          <p:cNvPr id="860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773" y="1752600"/>
            <a:ext cx="6663928"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09287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772400" cy="609600"/>
          </a:xfrm>
        </p:spPr>
        <p:txBody>
          <a:bodyPr>
            <a:normAutofit fontScale="90000"/>
          </a:bodyPr>
          <a:lstStyle/>
          <a:p>
            <a:r>
              <a:rPr lang="en-US" dirty="0" smtClean="0"/>
              <a:t>7.1 DNS (Domain name space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Content Placeholder 4"/>
          <p:cNvSpPr>
            <a:spLocks noGrp="1"/>
          </p:cNvSpPr>
          <p:nvPr>
            <p:ph sz="quarter" idx="1"/>
          </p:nvPr>
        </p:nvSpPr>
        <p:spPr>
          <a:xfrm>
            <a:off x="533400" y="1143000"/>
            <a:ext cx="8305800" cy="4876800"/>
          </a:xfrm>
        </p:spPr>
        <p:txBody>
          <a:bodyPr>
            <a:normAutofit fontScale="92500" lnSpcReduction="20000"/>
          </a:bodyPr>
          <a:lstStyle/>
          <a:p>
            <a:pPr algn="just"/>
            <a:r>
              <a:rPr lang="en-US" dirty="0" smtClean="0"/>
              <a:t>the Internet is divided into over 200 top-level domains.</a:t>
            </a:r>
          </a:p>
          <a:p>
            <a:pPr algn="just"/>
            <a:r>
              <a:rPr lang="en-US" dirty="0" smtClean="0"/>
              <a:t>The top-level domains come in two flavors: generic and countries.</a:t>
            </a:r>
          </a:p>
          <a:p>
            <a:pPr algn="just"/>
            <a:r>
              <a:rPr lang="en-US" dirty="0" smtClean="0"/>
              <a:t>Domain name component are separated by . Dot.</a:t>
            </a:r>
          </a:p>
          <a:p>
            <a:pPr algn="just"/>
            <a:r>
              <a:rPr lang="en-US" dirty="0" smtClean="0"/>
              <a:t>Domain names can be either absolute or relative. An absolute domain name always ends with a period (eng.sun.com.). Relative names have to be interpreted in some context to uniquely determine their true meaning.</a:t>
            </a:r>
          </a:p>
          <a:p>
            <a:pPr algn="just"/>
            <a:r>
              <a:rPr lang="en-US" dirty="0" smtClean="0"/>
              <a:t>Domain names are case insensitive, so </a:t>
            </a:r>
            <a:r>
              <a:rPr lang="en-US" dirty="0" err="1" smtClean="0"/>
              <a:t>edu</a:t>
            </a:r>
            <a:r>
              <a:rPr lang="en-US" dirty="0" smtClean="0"/>
              <a:t>, </a:t>
            </a:r>
            <a:r>
              <a:rPr lang="en-US" dirty="0" err="1" smtClean="0"/>
              <a:t>Edu</a:t>
            </a:r>
            <a:r>
              <a:rPr lang="en-US" dirty="0" smtClean="0"/>
              <a:t>, and EDU mean the same thing. Component names can be up to 63 characters long, and full path names must not exceed 255 characters.</a:t>
            </a:r>
          </a:p>
          <a:p>
            <a:pPr algn="just"/>
            <a:r>
              <a:rPr lang="en-US" dirty="0" smtClean="0"/>
              <a:t>For example, Japan has domains ac.jp and co.jp that mirror </a:t>
            </a:r>
            <a:r>
              <a:rPr lang="en-US" dirty="0" err="1" smtClean="0"/>
              <a:t>edu</a:t>
            </a:r>
            <a:r>
              <a:rPr lang="en-US" dirty="0" smtClean="0"/>
              <a:t> and com</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dirty="0" smtClean="0"/>
              <a:t>Server is used to send document to client on request.</a:t>
            </a:r>
          </a:p>
          <a:p>
            <a:pPr algn="just"/>
            <a:r>
              <a:rPr lang="en-US" dirty="0" smtClean="0"/>
              <a:t>A client that wants to access a web page needs the address.</a:t>
            </a:r>
          </a:p>
          <a:p>
            <a:pPr algn="just"/>
            <a:r>
              <a:rPr lang="en-US" dirty="0" smtClean="0"/>
              <a:t>The uniform resource locator is a standard for specifying any kind of information on the internet.</a:t>
            </a:r>
          </a:p>
          <a:p>
            <a:pPr algn="just"/>
            <a:r>
              <a:rPr lang="en-US" dirty="0" smtClean="0"/>
              <a:t>The protocol is the client/server program used to retrieve the document.</a:t>
            </a:r>
          </a:p>
          <a:p>
            <a:pPr algn="just"/>
            <a:r>
              <a:rPr lang="en-US" dirty="0" smtClean="0"/>
              <a:t>The host is the computer on which the information is located.</a:t>
            </a:r>
          </a:p>
          <a:p>
            <a:pPr algn="just"/>
            <a:r>
              <a:rPr lang="en-US" dirty="0" smtClean="0"/>
              <a:t>The port is port available on computer.</a:t>
            </a:r>
          </a:p>
          <a:p>
            <a:pPr algn="just"/>
            <a:r>
              <a:rPr lang="en-US" dirty="0" smtClean="0"/>
              <a:t>The path is the pathname of the file where the information is located.</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8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Server and Uniform Resource Locator</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1188" name="Text Box 4"/>
          <p:cNvSpPr txBox="1">
            <a:spLocks noChangeArrowheads="1"/>
          </p:cNvSpPr>
          <p:nvPr/>
        </p:nvSpPr>
        <p:spPr bwMode="auto">
          <a:xfrm>
            <a:off x="1371600" y="762000"/>
            <a:ext cx="15504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URL</a:t>
            </a:r>
            <a:endParaRPr lang="en-US" altLang="en-US" sz="2000" i="1" dirty="0">
              <a:latin typeface="Times New Roman" panose="02020603050405020304" pitchFamily="18" charset="0"/>
            </a:endParaRPr>
          </a:p>
        </p:txBody>
      </p:sp>
      <p:pic>
        <p:nvPicPr>
          <p:cNvPr id="861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7" y="3225800"/>
            <a:ext cx="5662613"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9230026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dirty="0" smtClean="0"/>
              <a:t>There are three types of documents: static, dynamic and active.</a:t>
            </a:r>
          </a:p>
          <a:p>
            <a:pPr algn="just"/>
            <a:r>
              <a:rPr lang="en-US" b="1" dirty="0" smtClean="0"/>
              <a:t>Static Documents: </a:t>
            </a:r>
            <a:r>
              <a:rPr lang="en-US" dirty="0" smtClean="0"/>
              <a:t>It is fixed content documents that are created and store in a server.</a:t>
            </a:r>
          </a:p>
          <a:p>
            <a:pPr algn="just"/>
            <a:r>
              <a:rPr lang="en-US" dirty="0" smtClean="0"/>
              <a:t>The client can get only a copy of the document. It can not change when it is used. </a:t>
            </a:r>
          </a:p>
          <a:p>
            <a:pPr algn="just"/>
            <a:r>
              <a:rPr lang="en-US" dirty="0" smtClean="0"/>
              <a:t>Ex. HTTP language is used to create static doc.</a:t>
            </a:r>
          </a:p>
          <a:p>
            <a:pPr algn="just"/>
            <a:r>
              <a:rPr lang="en-US" b="1" dirty="0" smtClean="0"/>
              <a:t>Dynamic documents:</a:t>
            </a:r>
            <a:r>
              <a:rPr lang="en-US" dirty="0" smtClean="0"/>
              <a:t> It is created by a web sever whenever requests the document. </a:t>
            </a:r>
          </a:p>
          <a:p>
            <a:pPr algn="just"/>
            <a:r>
              <a:rPr lang="en-US" dirty="0" smtClean="0"/>
              <a:t>When an application arrives application program or a script that create the dynamic document.</a:t>
            </a:r>
          </a:p>
          <a:p>
            <a:pPr algn="just"/>
            <a:r>
              <a:rPr lang="en-US" dirty="0" smtClean="0"/>
              <a:t>Ex. Common gateway interface(CGI) used to create dynamic documents.</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dirty="0" smtClean="0">
                <a:solidFill>
                  <a:schemeClr val="tx2"/>
                </a:solidFill>
                <a:latin typeface="+mj-lt"/>
                <a:ea typeface="+mj-ea"/>
                <a:cs typeface="+mj-cs"/>
              </a:rPr>
              <a:t>7.5.1 Web Documents</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b="1" dirty="0" smtClean="0"/>
              <a:t>Active documents: </a:t>
            </a:r>
            <a:r>
              <a:rPr lang="en-US" dirty="0" smtClean="0"/>
              <a:t>the program or script which is require to run some program at client side is called active documents.</a:t>
            </a:r>
          </a:p>
          <a:p>
            <a:pPr algn="just"/>
            <a:r>
              <a:rPr lang="en-US" dirty="0" smtClean="0"/>
              <a:t>It is also known as client side dynamic documents.</a:t>
            </a:r>
          </a:p>
          <a:p>
            <a:pPr algn="just"/>
            <a:r>
              <a:rPr lang="en-US" dirty="0" smtClean="0"/>
              <a:t>for example a program that creates animated graphics on the screen or a program that interacts with the user. This types of program needs to be run at the client site where the animation or interaction take place.</a:t>
            </a:r>
          </a:p>
          <a:p>
            <a:pPr algn="just"/>
            <a:r>
              <a:rPr lang="en-US" dirty="0" smtClean="0"/>
              <a:t>For example. Java applet is used to create active documents.</a:t>
            </a:r>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2212" name="Text Box 4"/>
          <p:cNvSpPr txBox="1">
            <a:spLocks noChangeArrowheads="1"/>
          </p:cNvSpPr>
          <p:nvPr/>
        </p:nvSpPr>
        <p:spPr bwMode="auto">
          <a:xfrm>
            <a:off x="1371601" y="762000"/>
            <a:ext cx="27077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Static </a:t>
            </a:r>
            <a:r>
              <a:rPr lang="en-US" altLang="en-US" sz="2000" i="1" dirty="0">
                <a:latin typeface="Times New Roman" panose="02020603050405020304" pitchFamily="18" charset="0"/>
              </a:rPr>
              <a:t>document</a:t>
            </a:r>
          </a:p>
        </p:txBody>
      </p:sp>
      <p:pic>
        <p:nvPicPr>
          <p:cNvPr id="862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36" y="2117727"/>
            <a:ext cx="324921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815164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3236" name="Text Box 4"/>
          <p:cNvSpPr txBox="1">
            <a:spLocks noChangeArrowheads="1"/>
          </p:cNvSpPr>
          <p:nvPr/>
        </p:nvSpPr>
        <p:spPr bwMode="auto">
          <a:xfrm>
            <a:off x="1371601" y="762000"/>
            <a:ext cx="24657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Boldface </a:t>
            </a:r>
            <a:r>
              <a:rPr lang="en-US" altLang="en-US" sz="2000" i="1" dirty="0">
                <a:latin typeface="Times New Roman" panose="02020603050405020304" pitchFamily="18" charset="0"/>
              </a:rPr>
              <a:t>tags</a:t>
            </a:r>
          </a:p>
        </p:txBody>
      </p:sp>
      <p:pic>
        <p:nvPicPr>
          <p:cNvPr id="86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1" y="2959100"/>
            <a:ext cx="547092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7256704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371600" y="762000"/>
            <a:ext cx="3360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Effect </a:t>
            </a:r>
            <a:r>
              <a:rPr lang="en-US" altLang="en-US" sz="2000" i="1" dirty="0">
                <a:latin typeface="Times New Roman" panose="02020603050405020304" pitchFamily="18" charset="0"/>
              </a:rPr>
              <a:t>of boldface tags</a:t>
            </a:r>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32" y="2994027"/>
            <a:ext cx="6074569"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68600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1371600" y="762000"/>
            <a:ext cx="38186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Beginning </a:t>
            </a:r>
            <a:r>
              <a:rPr lang="en-US" altLang="en-US" sz="2000" i="1" dirty="0">
                <a:latin typeface="Times New Roman" panose="02020603050405020304" pitchFamily="18" charset="0"/>
              </a:rPr>
              <a:t>and ending tags</a:t>
            </a:r>
          </a:p>
        </p:txBody>
      </p:sp>
      <p:pic>
        <p:nvPicPr>
          <p:cNvPr id="865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303" y="2557464"/>
            <a:ext cx="5423297"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811433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p:cNvSpPr txBox="1">
            <a:spLocks noChangeArrowheads="1"/>
          </p:cNvSpPr>
          <p:nvPr/>
        </p:nvSpPr>
        <p:spPr bwMode="auto">
          <a:xfrm>
            <a:off x="1371601" y="762000"/>
            <a:ext cx="44085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Dynamic document using CGI</a:t>
            </a:r>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2" y="1997077"/>
            <a:ext cx="3729038"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305536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1371601" y="762000"/>
            <a:ext cx="56089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Dynamic </a:t>
            </a:r>
            <a:r>
              <a:rPr lang="en-US" altLang="en-US" sz="2000" i="1" dirty="0">
                <a:latin typeface="Times New Roman" panose="02020603050405020304" pitchFamily="18" charset="0"/>
              </a:rPr>
              <a:t>document using server-site script</a:t>
            </a:r>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873" y="2409827"/>
            <a:ext cx="3825478"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422003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772400" cy="609600"/>
          </a:xfrm>
        </p:spPr>
        <p:txBody>
          <a:bodyPr>
            <a:normAutofit fontScale="90000"/>
          </a:bodyPr>
          <a:lstStyle/>
          <a:p>
            <a:r>
              <a:rPr lang="en-US" dirty="0" smtClean="0"/>
              <a:t>7.1 DNS (Domain name space)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Content Placeholder 4"/>
          <p:cNvSpPr>
            <a:spLocks noGrp="1"/>
          </p:cNvSpPr>
          <p:nvPr>
            <p:ph sz="quarter" idx="1"/>
          </p:nvPr>
        </p:nvSpPr>
        <p:spPr>
          <a:xfrm>
            <a:off x="533400" y="1143000"/>
            <a:ext cx="8305800" cy="4876800"/>
          </a:xfrm>
        </p:spPr>
        <p:txBody>
          <a:bodyPr>
            <a:normAutofit/>
          </a:bodyPr>
          <a:lstStyle/>
          <a:p>
            <a:pPr algn="just"/>
            <a:r>
              <a:rPr lang="en-US" dirty="0" smtClean="0"/>
              <a:t>For example, Japan has domains ac.jp and co.jp that mirror </a:t>
            </a:r>
            <a:r>
              <a:rPr lang="en-US" dirty="0" err="1" smtClean="0"/>
              <a:t>edu</a:t>
            </a:r>
            <a:r>
              <a:rPr lang="en-US" dirty="0" smtClean="0"/>
              <a:t> and com.</a:t>
            </a:r>
          </a:p>
          <a:p>
            <a:pPr algn="just"/>
            <a:r>
              <a:rPr lang="en-US" dirty="0" smtClean="0"/>
              <a:t>The Netherlands does not make this distinction and puts all organizations directly under </a:t>
            </a:r>
            <a:r>
              <a:rPr lang="en-US" dirty="0" err="1" smtClean="0"/>
              <a:t>nl</a:t>
            </a:r>
            <a:r>
              <a:rPr lang="en-US" dirty="0" smtClean="0"/>
              <a:t>.</a:t>
            </a:r>
          </a:p>
          <a:p>
            <a:pPr algn="just"/>
            <a:r>
              <a:rPr lang="en-US" dirty="0" smtClean="0"/>
              <a:t>Naming follows organizational boundaries, not physical networks. For example, if the computer science and electrical engineering departments are located in the same building and share the same LAN, they can nevertheless have distinct domains.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371600" y="762000"/>
            <a:ext cx="46362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Active </a:t>
            </a:r>
            <a:r>
              <a:rPr lang="en-US" altLang="en-US" sz="2000" i="1" dirty="0">
                <a:latin typeface="Times New Roman" panose="02020603050405020304" pitchFamily="18" charset="0"/>
              </a:rPr>
              <a:t>document using Java applet</a:t>
            </a:r>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1914527"/>
            <a:ext cx="44767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341258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80" name="Text Box 4"/>
          <p:cNvSpPr txBox="1">
            <a:spLocks noChangeArrowheads="1"/>
          </p:cNvSpPr>
          <p:nvPr/>
        </p:nvSpPr>
        <p:spPr bwMode="auto">
          <a:xfrm>
            <a:off x="1066800" y="762000"/>
            <a:ext cx="54058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Active </a:t>
            </a:r>
            <a:r>
              <a:rPr lang="en-US" altLang="en-US" sz="2000" i="1" dirty="0">
                <a:latin typeface="Times New Roman" panose="02020603050405020304" pitchFamily="18" charset="0"/>
              </a:rPr>
              <a:t>document using client-site script</a:t>
            </a:r>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61" y="1881188"/>
            <a:ext cx="4839890"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580347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
        <p:nvSpPr>
          <p:cNvPr id="5" name="Content Placeholder 4"/>
          <p:cNvSpPr>
            <a:spLocks noGrp="1"/>
          </p:cNvSpPr>
          <p:nvPr>
            <p:ph sz="quarter" idx="1"/>
          </p:nvPr>
        </p:nvSpPr>
        <p:spPr>
          <a:xfrm>
            <a:off x="457200" y="609600"/>
            <a:ext cx="8305800" cy="5715000"/>
          </a:xfrm>
        </p:spPr>
        <p:txBody>
          <a:bodyPr>
            <a:normAutofit fontScale="92500"/>
          </a:bodyPr>
          <a:lstStyle/>
          <a:p>
            <a:pPr algn="just"/>
            <a:r>
              <a:rPr lang="en-US" dirty="0" smtClean="0"/>
              <a:t>It is a Hyper text transfer protocol (HTTP) used mainly to access data on the world wide web. It is </a:t>
            </a:r>
            <a:r>
              <a:rPr lang="en-US" b="1" dirty="0" smtClean="0"/>
              <a:t>a stateless </a:t>
            </a:r>
            <a:r>
              <a:rPr lang="en-US" dirty="0" smtClean="0"/>
              <a:t>protocol.</a:t>
            </a:r>
          </a:p>
          <a:p>
            <a:pPr algn="just"/>
            <a:r>
              <a:rPr lang="en-US" dirty="0" smtClean="0"/>
              <a:t>It function as a combination of FTP and SMTP. It is similar to FTP because it transfers files and uses the services of TCP. It is simpler than FTP because it uses only one TCP connection. No separate control connection only data transfer take place.</a:t>
            </a:r>
          </a:p>
          <a:p>
            <a:pPr algn="just"/>
            <a:r>
              <a:rPr lang="en-US" dirty="0" smtClean="0"/>
              <a:t>HTTP is like SMTP because the data transferred between the client and the sever look like SMTP messages.</a:t>
            </a:r>
          </a:p>
          <a:p>
            <a:pPr algn="just"/>
            <a:r>
              <a:rPr lang="en-US" dirty="0" smtClean="0"/>
              <a:t>SMTP messages are stored and forward but HTTP messages are delivered immediately.</a:t>
            </a:r>
          </a:p>
          <a:p>
            <a:pPr algn="just"/>
            <a:r>
              <a:rPr lang="en-US" dirty="0" smtClean="0"/>
              <a:t>HTTP uses the services of TCP on well-known port 80.</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7.5.2</a:t>
            </a:r>
            <a:r>
              <a:rPr kumimoji="0" lang="en-US" sz="4000" b="0" i="0" u="none" strike="noStrike" kern="1200" cap="none" spc="0" normalizeH="0" noProof="0" dirty="0" smtClean="0">
                <a:ln>
                  <a:noFill/>
                </a:ln>
                <a:solidFill>
                  <a:schemeClr val="tx2"/>
                </a:solidFill>
                <a:effectLst/>
                <a:uLnTx/>
                <a:uFillTx/>
                <a:latin typeface="+mj-lt"/>
                <a:ea typeface="+mj-ea"/>
                <a:cs typeface="+mj-cs"/>
              </a:rPr>
              <a:t> HTTP</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
        <p:nvSpPr>
          <p:cNvPr id="5" name="Content Placeholder 4"/>
          <p:cNvSpPr>
            <a:spLocks noGrp="1"/>
          </p:cNvSpPr>
          <p:nvPr>
            <p:ph sz="quarter" idx="1"/>
          </p:nvPr>
        </p:nvSpPr>
        <p:spPr>
          <a:xfrm>
            <a:off x="457200" y="685800"/>
            <a:ext cx="8305800" cy="5867400"/>
          </a:xfrm>
        </p:spPr>
        <p:txBody>
          <a:bodyPr>
            <a:normAutofit fontScale="92500" lnSpcReduction="10000"/>
          </a:bodyPr>
          <a:lstStyle/>
          <a:p>
            <a:pPr algn="just"/>
            <a:r>
              <a:rPr lang="en-US" dirty="0" smtClean="0"/>
              <a:t>The client initializes the transaction by sending a request message. The server replies by sending response.</a:t>
            </a:r>
          </a:p>
          <a:p>
            <a:pPr algn="just"/>
            <a:r>
              <a:rPr lang="en-US" dirty="0" smtClean="0"/>
              <a:t>The format of the request and response messages are similar. A request message consists of a request line, a header and sometimes a body. A response message consists of a status line, a header and sometimes a body.</a:t>
            </a:r>
          </a:p>
          <a:p>
            <a:pPr algn="just"/>
            <a:r>
              <a:rPr lang="en-US" b="1" dirty="0" smtClean="0"/>
              <a:t>Request and Status line: </a:t>
            </a:r>
            <a:r>
              <a:rPr lang="en-US" dirty="0" smtClean="0"/>
              <a:t>The first line in a request message is called a request line, the first line in the response message is called the </a:t>
            </a:r>
            <a:r>
              <a:rPr lang="en-US" b="1" dirty="0" smtClean="0"/>
              <a:t>status line</a:t>
            </a:r>
            <a:r>
              <a:rPr lang="en-US" dirty="0" smtClean="0"/>
              <a:t>.</a:t>
            </a:r>
          </a:p>
          <a:p>
            <a:pPr algn="just"/>
            <a:r>
              <a:rPr lang="en-US" b="1" dirty="0" smtClean="0"/>
              <a:t>Request type: </a:t>
            </a:r>
            <a:r>
              <a:rPr lang="en-US" dirty="0" smtClean="0"/>
              <a:t>It is defined as per the format.</a:t>
            </a:r>
          </a:p>
          <a:p>
            <a:pPr algn="just"/>
            <a:r>
              <a:rPr lang="en-US" b="1" dirty="0" smtClean="0"/>
              <a:t>URL: </a:t>
            </a:r>
            <a:r>
              <a:rPr lang="en-US" dirty="0" smtClean="0"/>
              <a:t>as per the previous topic.</a:t>
            </a:r>
          </a:p>
          <a:p>
            <a:pPr algn="just"/>
            <a:r>
              <a:rPr lang="en-US" b="1" dirty="0" smtClean="0"/>
              <a:t>Version: </a:t>
            </a:r>
            <a:r>
              <a:rPr lang="en-US" dirty="0" smtClean="0"/>
              <a:t>The most current version of HTTP is 1.1.</a:t>
            </a:r>
          </a:p>
          <a:p>
            <a:pPr algn="just"/>
            <a:r>
              <a:rPr lang="en-US" b="1" dirty="0" smtClean="0"/>
              <a:t>Status code: </a:t>
            </a:r>
            <a:r>
              <a:rPr lang="en-US" dirty="0" smtClean="0"/>
              <a:t>It consists of three digits. </a:t>
            </a:r>
          </a:p>
          <a:p>
            <a:pPr algn="just"/>
            <a:r>
              <a:rPr lang="en-US" b="1" dirty="0" smtClean="0"/>
              <a:t>Status phrase: </a:t>
            </a:r>
            <a:r>
              <a:rPr lang="en-US" dirty="0" smtClean="0"/>
              <a:t>this field is used in the response message. It explains the status code in text form.</a:t>
            </a:r>
            <a:endParaRPr lang="en-US" b="1"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0"/>
            <a:ext cx="7498080" cy="664336"/>
          </a:xfrm>
          <a:prstGeom prst="rect">
            <a:avLst/>
          </a:prstGeom>
        </p:spPr>
        <p:txBody>
          <a:bodyPr bIns="9144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HTTP transaction</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20" name="Text Box 4"/>
          <p:cNvSpPr txBox="1">
            <a:spLocks noChangeArrowheads="1"/>
          </p:cNvSpPr>
          <p:nvPr/>
        </p:nvSpPr>
        <p:spPr bwMode="auto">
          <a:xfrm>
            <a:off x="1371601" y="762000"/>
            <a:ext cx="2994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HTTP transaction</a:t>
            </a:r>
          </a:p>
        </p:txBody>
      </p:sp>
      <p:pic>
        <p:nvPicPr>
          <p:cNvPr id="879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911" y="2252665"/>
            <a:ext cx="4916090" cy="27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703538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p:cNvSpPr txBox="1">
            <a:spLocks noChangeArrowheads="1"/>
          </p:cNvSpPr>
          <p:nvPr/>
        </p:nvSpPr>
        <p:spPr bwMode="auto">
          <a:xfrm>
            <a:off x="1371600" y="762000"/>
            <a:ext cx="4322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Request </a:t>
            </a:r>
            <a:r>
              <a:rPr lang="en-US" altLang="en-US" sz="2000" i="1" dirty="0">
                <a:latin typeface="Times New Roman" panose="02020603050405020304" pitchFamily="18" charset="0"/>
              </a:rPr>
              <a:t>and response messages</a:t>
            </a:r>
          </a:p>
        </p:txBody>
      </p:sp>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132" y="1660526"/>
            <a:ext cx="6341269"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602441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7"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8" name="Text Box 4"/>
          <p:cNvSpPr txBox="1">
            <a:spLocks noChangeArrowheads="1"/>
          </p:cNvSpPr>
          <p:nvPr/>
        </p:nvSpPr>
        <p:spPr bwMode="auto">
          <a:xfrm>
            <a:off x="1371601" y="762000"/>
            <a:ext cx="35317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Request </a:t>
            </a:r>
            <a:r>
              <a:rPr lang="en-US" altLang="en-US" sz="2000" i="1" dirty="0">
                <a:latin typeface="Times New Roman" panose="02020603050405020304" pitchFamily="18" charset="0"/>
              </a:rPr>
              <a:t>and status lines</a:t>
            </a:r>
          </a:p>
        </p:txBody>
      </p:sp>
      <p:pic>
        <p:nvPicPr>
          <p:cNvPr id="88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882" y="2363788"/>
            <a:ext cx="4874419"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7716353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1713311" y="762001"/>
            <a:ext cx="34493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Methods of Request type</a:t>
            </a:r>
            <a:endParaRPr lang="en-US" altLang="en-US" sz="2000" i="1" dirty="0">
              <a:latin typeface="Times New Roman" panose="02020603050405020304" pitchFamily="18" charset="0"/>
            </a:endParaRPr>
          </a:p>
        </p:txBody>
      </p:sp>
      <p:pic>
        <p:nvPicPr>
          <p:cNvPr id="8826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47" y="1876024"/>
            <a:ext cx="5910263"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856792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Text Box 2"/>
          <p:cNvSpPr txBox="1">
            <a:spLocks noChangeArrowheads="1"/>
          </p:cNvSpPr>
          <p:nvPr/>
        </p:nvSpPr>
        <p:spPr bwMode="auto">
          <a:xfrm>
            <a:off x="1675864" y="987380"/>
            <a:ext cx="2288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Status codes</a:t>
            </a:r>
          </a:p>
        </p:txBody>
      </p:sp>
      <p:pic>
        <p:nvPicPr>
          <p:cNvPr id="883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3286" y="1708150"/>
            <a:ext cx="5916215"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512828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ext Box 2"/>
          <p:cNvSpPr txBox="1">
            <a:spLocks noChangeArrowheads="1"/>
          </p:cNvSpPr>
          <p:nvPr/>
        </p:nvSpPr>
        <p:spPr bwMode="auto">
          <a:xfrm>
            <a:off x="1885950" y="304800"/>
            <a:ext cx="3455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Status </a:t>
            </a:r>
            <a:r>
              <a:rPr lang="en-US" altLang="en-US" sz="2000" i="1" dirty="0">
                <a:latin typeface="Times New Roman" panose="02020603050405020304" pitchFamily="18" charset="0"/>
              </a:rPr>
              <a:t>codes </a:t>
            </a:r>
            <a:r>
              <a:rPr lang="en-US" altLang="en-US" sz="2000" i="1" dirty="0">
                <a:solidFill>
                  <a:schemeClr val="hlink"/>
                </a:solidFill>
                <a:latin typeface="Times New Roman" panose="02020603050405020304" pitchFamily="18" charset="0"/>
              </a:rPr>
              <a:t>(continued)</a:t>
            </a:r>
          </a:p>
        </p:txBody>
      </p:sp>
      <p:pic>
        <p:nvPicPr>
          <p:cNvPr id="898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362" y="762000"/>
            <a:ext cx="5786438" cy="563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34894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381000"/>
            <a:ext cx="7772400" cy="685800"/>
          </a:xfrm>
        </p:spPr>
        <p:txBody>
          <a:bodyPr>
            <a:normAutofit/>
          </a:bodyPr>
          <a:lstStyle/>
          <a:p>
            <a:r>
              <a:rPr lang="en-US" altLang="en-US" sz="3600" dirty="0" smtClean="0">
                <a:solidFill>
                  <a:schemeClr val="tx1"/>
                </a:solidFill>
                <a:latin typeface="+mn-lt"/>
                <a:ea typeface="+mn-ea"/>
                <a:cs typeface="+mn-cs"/>
              </a:rPr>
              <a:t>7.2 Resource </a:t>
            </a:r>
            <a:r>
              <a:rPr lang="en-US" altLang="en-US" sz="3600" dirty="0">
                <a:solidFill>
                  <a:schemeClr val="tx1"/>
                </a:solidFill>
                <a:latin typeface="+mn-lt"/>
                <a:ea typeface="+mn-ea"/>
                <a:cs typeface="+mn-cs"/>
              </a:rPr>
              <a:t>Records</a:t>
            </a:r>
          </a:p>
        </p:txBody>
      </p:sp>
      <p:sp>
        <p:nvSpPr>
          <p:cNvPr id="9219" name="Rectangle 3"/>
          <p:cNvSpPr>
            <a:spLocks noGrp="1" noChangeArrowheads="1"/>
          </p:cNvSpPr>
          <p:nvPr>
            <p:ph type="body" idx="1"/>
          </p:nvPr>
        </p:nvSpPr>
        <p:spPr>
          <a:xfrm>
            <a:off x="1066800" y="990600"/>
            <a:ext cx="7498080" cy="4800600"/>
          </a:xfrm>
        </p:spPr>
        <p:txBody>
          <a:bodyPr/>
          <a:lstStyle/>
          <a:p>
            <a:pPr>
              <a:buFontTx/>
              <a:buNone/>
            </a:pPr>
            <a:r>
              <a:rPr lang="en-US" altLang="en-US" u="sng" dirty="0" smtClean="0"/>
              <a:t>Format</a:t>
            </a:r>
            <a:r>
              <a:rPr lang="en-US" altLang="en-US" dirty="0" smtClean="0"/>
              <a:t>:</a:t>
            </a:r>
          </a:p>
          <a:p>
            <a:pPr>
              <a:buFontTx/>
              <a:buNone/>
            </a:pPr>
            <a:r>
              <a:rPr lang="en-US" altLang="en-US" i="1" dirty="0" smtClean="0"/>
              <a:t>Domain_name	   Time_to_live      Class      Type	</a:t>
            </a:r>
            <a:r>
              <a:rPr lang="en-US" altLang="en-US" i="1" dirty="0"/>
              <a:t> </a:t>
            </a:r>
            <a:r>
              <a:rPr lang="en-US" altLang="en-US" i="1" dirty="0" smtClean="0"/>
              <a:t>   Value</a:t>
            </a:r>
          </a:p>
          <a:p>
            <a:pPr>
              <a:buFontTx/>
              <a:buNone/>
            </a:pPr>
            <a:endParaRPr lang="en-US" altLang="en-US" dirty="0" smtClean="0"/>
          </a:p>
          <a:p>
            <a:pPr>
              <a:buFontTx/>
              <a:buNone/>
            </a:pPr>
            <a:r>
              <a:rPr lang="en-US" altLang="en-US" dirty="0"/>
              <a:t> </a:t>
            </a:r>
            <a:r>
              <a:rPr lang="en-US" altLang="en-US" dirty="0" smtClean="0"/>
              <a:t>     The </a:t>
            </a:r>
            <a:r>
              <a:rPr lang="en-US" altLang="en-US" dirty="0"/>
              <a:t>principal DNS resource records </a:t>
            </a:r>
            <a:r>
              <a:rPr lang="en-US" altLang="en-US" dirty="0" smtClean="0"/>
              <a:t>types</a:t>
            </a:r>
            <a:endParaRPr lang="en-US" altLang="en-US" dirty="0"/>
          </a:p>
        </p:txBody>
      </p:sp>
      <p:pic>
        <p:nvPicPr>
          <p:cNvPr id="9220" name="Picture 4" descr="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915" y="3386137"/>
            <a:ext cx="5657850" cy="31575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337823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5"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914400" y="771660"/>
            <a:ext cx="49254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Header </a:t>
            </a:r>
            <a:r>
              <a:rPr lang="en-US" altLang="en-US" sz="2000" i="1" dirty="0">
                <a:latin typeface="Times New Roman" panose="02020603050405020304" pitchFamily="18" charset="0"/>
              </a:rPr>
              <a:t>format</a:t>
            </a:r>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1514342"/>
            <a:ext cx="46767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
          <p:cNvGraphicFramePr/>
          <p:nvPr>
            <p:extLst>
              <p:ext uri="{D42A27DB-BD31-4B8C-83A1-F6EECF244321}">
                <p14:modId xmlns:p14="http://schemas.microsoft.com/office/powerpoint/2010/main" val="244116780"/>
              </p:ext>
            </p:extLst>
          </p:nvPr>
        </p:nvGraphicFramePr>
        <p:xfrm>
          <a:off x="1524000" y="3820863"/>
          <a:ext cx="6096000" cy="2286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147962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
        <p:nvSpPr>
          <p:cNvPr id="5" name="Content Placeholder 4"/>
          <p:cNvSpPr>
            <a:spLocks noGrp="1"/>
          </p:cNvSpPr>
          <p:nvPr>
            <p:ph sz="quarter" idx="1"/>
          </p:nvPr>
        </p:nvSpPr>
        <p:spPr>
          <a:xfrm>
            <a:off x="457200" y="609600"/>
            <a:ext cx="8305800" cy="5715000"/>
          </a:xfrm>
        </p:spPr>
        <p:txBody>
          <a:bodyPr>
            <a:normAutofit fontScale="85000" lnSpcReduction="20000"/>
          </a:bodyPr>
          <a:lstStyle/>
          <a:p>
            <a:pPr algn="just"/>
            <a:r>
              <a:rPr lang="en-US" dirty="0" smtClean="0"/>
              <a:t>It is used to exchange additional information between client and server. The header can consists of one or more header lines. Each header line has a header name, a colon, a space, and a header value.</a:t>
            </a:r>
          </a:p>
          <a:p>
            <a:pPr algn="just"/>
            <a:r>
              <a:rPr lang="en-US" dirty="0" smtClean="0"/>
              <a:t>A header line belongs to one of four categories: General heeder, request header, response header and entity header.</a:t>
            </a:r>
          </a:p>
          <a:p>
            <a:pPr algn="just"/>
            <a:r>
              <a:rPr lang="en-US" dirty="0" smtClean="0"/>
              <a:t>A request message contain only general, request and entity headers. A response message contain general, response and entity headers.</a:t>
            </a:r>
          </a:p>
          <a:p>
            <a:pPr algn="just"/>
            <a:r>
              <a:rPr lang="en-US" b="1" dirty="0" smtClean="0"/>
              <a:t>General Header: </a:t>
            </a:r>
            <a:r>
              <a:rPr lang="en-US" dirty="0" smtClean="0"/>
              <a:t>It gives general information about the message and can be present in both a request and a response.</a:t>
            </a:r>
          </a:p>
          <a:p>
            <a:pPr algn="just"/>
            <a:r>
              <a:rPr lang="en-US" b="1" dirty="0" smtClean="0"/>
              <a:t>Request header: </a:t>
            </a:r>
            <a:r>
              <a:rPr lang="en-US" dirty="0" smtClean="0"/>
              <a:t>It specifies the client’s configuration and the client’s preferred document format.</a:t>
            </a:r>
          </a:p>
          <a:p>
            <a:pPr algn="just"/>
            <a:r>
              <a:rPr lang="en-US" b="1" dirty="0" smtClean="0"/>
              <a:t>Response header: </a:t>
            </a:r>
            <a:r>
              <a:rPr lang="en-US" dirty="0" smtClean="0"/>
              <a:t>It specifies the server’s configuration and special information about the request.</a:t>
            </a:r>
          </a:p>
          <a:p>
            <a:pPr algn="just"/>
            <a:r>
              <a:rPr lang="en-US" b="1" dirty="0" smtClean="0"/>
              <a:t>Entity header: </a:t>
            </a:r>
            <a:r>
              <a:rPr lang="en-US" dirty="0" smtClean="0"/>
              <a:t>It gives information about the body of the document.</a:t>
            </a:r>
            <a:endParaRPr lang="en-US" b="1" dirty="0" smtClean="0"/>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HTTP header</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a:p>
        </p:txBody>
      </p:sp>
      <p:sp>
        <p:nvSpPr>
          <p:cNvPr id="5" name="Content Placeholder 4"/>
          <p:cNvSpPr>
            <a:spLocks noGrp="1"/>
          </p:cNvSpPr>
          <p:nvPr>
            <p:ph sz="quarter" idx="1"/>
          </p:nvPr>
        </p:nvSpPr>
        <p:spPr>
          <a:xfrm>
            <a:off x="457200" y="609600"/>
            <a:ext cx="8305800" cy="5715000"/>
          </a:xfrm>
        </p:spPr>
        <p:txBody>
          <a:bodyPr>
            <a:normAutofit/>
          </a:bodyPr>
          <a:lstStyle/>
          <a:p>
            <a:pPr algn="just"/>
            <a:r>
              <a:rPr lang="en-US" b="1" dirty="0" smtClean="0"/>
              <a:t>Response header: </a:t>
            </a:r>
            <a:r>
              <a:rPr lang="en-US" dirty="0" smtClean="0"/>
              <a:t>It specifies the server’s configuration and special information about the request.</a:t>
            </a:r>
          </a:p>
          <a:p>
            <a:pPr algn="just"/>
            <a:r>
              <a:rPr lang="en-US" b="1" dirty="0" smtClean="0"/>
              <a:t>Entity header: </a:t>
            </a:r>
            <a:r>
              <a:rPr lang="en-US" dirty="0" smtClean="0"/>
              <a:t>It gives information about the body of the document.</a:t>
            </a:r>
          </a:p>
          <a:p>
            <a:pPr algn="just"/>
            <a:r>
              <a:rPr lang="en-US" b="1" dirty="0" smtClean="0"/>
              <a:t>Body: </a:t>
            </a:r>
            <a:r>
              <a:rPr lang="en-US" dirty="0" smtClean="0"/>
              <a:t>It can be present in a request or response message. It contains the document to be sent or received.</a:t>
            </a:r>
          </a:p>
          <a:p>
            <a:pPr algn="just"/>
            <a:endParaRPr lang="en-US" dirty="0" smtClean="0"/>
          </a:p>
          <a:p>
            <a:pPr algn="just"/>
            <a:endParaRPr lang="en-US" dirty="0" smtClean="0"/>
          </a:p>
          <a:p>
            <a:pPr algn="just"/>
            <a:endParaRPr lang="en-US" dirty="0" smtClean="0"/>
          </a:p>
          <a:p>
            <a:pPr algn="just"/>
            <a:endParaRPr lang="en-US" dirty="0"/>
          </a:p>
        </p:txBody>
      </p:sp>
      <p:sp>
        <p:nvSpPr>
          <p:cNvPr id="7" name="Title 1"/>
          <p:cNvSpPr txBox="1">
            <a:spLocks/>
          </p:cNvSpPr>
          <p:nvPr/>
        </p:nvSpPr>
        <p:spPr>
          <a:xfrm>
            <a:off x="228600" y="-152400"/>
            <a:ext cx="7498080" cy="8167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HTTP header</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3013657" y="1239591"/>
            <a:ext cx="26542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General </a:t>
            </a:r>
            <a:r>
              <a:rPr lang="en-US" altLang="en-US" sz="2000" i="1" dirty="0">
                <a:latin typeface="Times New Roman" panose="02020603050405020304" pitchFamily="18" charset="0"/>
              </a:rPr>
              <a:t>headers</a:t>
            </a:r>
          </a:p>
        </p:txBody>
      </p:sp>
      <p:pic>
        <p:nvPicPr>
          <p:cNvPr id="8847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9048" y="1979615"/>
            <a:ext cx="5244703"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29372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ext Box 2"/>
          <p:cNvSpPr txBox="1">
            <a:spLocks noChangeArrowheads="1"/>
          </p:cNvSpPr>
          <p:nvPr/>
        </p:nvSpPr>
        <p:spPr bwMode="auto">
          <a:xfrm>
            <a:off x="3122054" y="214648"/>
            <a:ext cx="26253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Request </a:t>
            </a:r>
            <a:r>
              <a:rPr lang="en-US" altLang="en-US" sz="2000" i="1" dirty="0">
                <a:latin typeface="Times New Roman" panose="02020603050405020304" pitchFamily="18" charset="0"/>
              </a:rPr>
              <a:t>headers</a:t>
            </a:r>
          </a:p>
        </p:txBody>
      </p:sp>
      <p:pic>
        <p:nvPicPr>
          <p:cNvPr id="885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762002"/>
            <a:ext cx="5662613"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0797525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3022512" y="1217053"/>
            <a:ext cx="27824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Response </a:t>
            </a:r>
            <a:r>
              <a:rPr lang="en-US" altLang="en-US" sz="2000" i="1" dirty="0">
                <a:latin typeface="Times New Roman" panose="02020603050405020304" pitchFamily="18" charset="0"/>
              </a:rPr>
              <a:t>headers</a:t>
            </a:r>
          </a:p>
        </p:txBody>
      </p:sp>
      <p:pic>
        <p:nvPicPr>
          <p:cNvPr id="8867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103" y="1868488"/>
            <a:ext cx="5175647"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847748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ext Box 2"/>
          <p:cNvSpPr txBox="1">
            <a:spLocks noChangeArrowheads="1"/>
          </p:cNvSpPr>
          <p:nvPr/>
        </p:nvSpPr>
        <p:spPr bwMode="auto">
          <a:xfrm>
            <a:off x="2992376" y="899375"/>
            <a:ext cx="24250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Entity </a:t>
            </a:r>
            <a:r>
              <a:rPr lang="en-US" altLang="en-US" sz="2000" i="1" dirty="0">
                <a:latin typeface="Times New Roman" panose="02020603050405020304" pitchFamily="18" charset="0"/>
              </a:rPr>
              <a:t>headers</a:t>
            </a:r>
          </a:p>
        </p:txBody>
      </p:sp>
      <p:pic>
        <p:nvPicPr>
          <p:cNvPr id="8878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7370" y="1524000"/>
            <a:ext cx="5622131"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1331372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1143000"/>
          </a:xfrm>
        </p:spPr>
        <p:txBody>
          <a:bodyPr>
            <a:normAutofit fontScale="90000"/>
          </a:bodyPr>
          <a:lstStyle/>
          <a:p>
            <a:r>
              <a:rPr lang="en-US" dirty="0" smtClean="0"/>
              <a:t>Persistent Versus Nonpersistent Connection</a:t>
            </a:r>
            <a:endParaRPr lang="en-US" dirty="0"/>
          </a:p>
        </p:txBody>
      </p:sp>
      <p:sp>
        <p:nvSpPr>
          <p:cNvPr id="3" name="Content Placeholder 2"/>
          <p:cNvSpPr>
            <a:spLocks noGrp="1"/>
          </p:cNvSpPr>
          <p:nvPr>
            <p:ph idx="1"/>
          </p:nvPr>
        </p:nvSpPr>
        <p:spPr>
          <a:xfrm>
            <a:off x="242509" y="990600"/>
            <a:ext cx="8672891" cy="5674218"/>
          </a:xfrm>
        </p:spPr>
        <p:txBody>
          <a:bodyPr>
            <a:noAutofit/>
          </a:bodyPr>
          <a:lstStyle/>
          <a:p>
            <a:pPr algn="just"/>
            <a:r>
              <a:rPr lang="en-US" sz="2600" dirty="0"/>
              <a:t>In a </a:t>
            </a:r>
            <a:r>
              <a:rPr lang="en-US" sz="2600" u="sng" dirty="0"/>
              <a:t>nonpersistent connection</a:t>
            </a:r>
            <a:r>
              <a:rPr lang="en-US" sz="2600" dirty="0"/>
              <a:t>, one TCP connection is made for each request/response.</a:t>
            </a:r>
          </a:p>
          <a:p>
            <a:pPr algn="just"/>
            <a:r>
              <a:rPr lang="en-US" sz="2600" dirty="0"/>
              <a:t>The following lists the steps in this strategy:</a:t>
            </a:r>
          </a:p>
          <a:p>
            <a:pPr marL="356616" lvl="1" indent="0" algn="just">
              <a:buNone/>
            </a:pPr>
            <a:r>
              <a:rPr lang="en-US" sz="2200" dirty="0"/>
              <a:t>1. The client opens a TCP connection and sends a request.</a:t>
            </a:r>
          </a:p>
          <a:p>
            <a:pPr marL="356616" lvl="1" indent="0" algn="just">
              <a:buNone/>
            </a:pPr>
            <a:r>
              <a:rPr lang="en-US" sz="2200" dirty="0"/>
              <a:t>2. The server sends the response and closes the connection.</a:t>
            </a:r>
          </a:p>
          <a:p>
            <a:pPr marL="356616" lvl="1" indent="0" algn="just">
              <a:buNone/>
            </a:pPr>
            <a:r>
              <a:rPr lang="en-US" sz="2200" dirty="0"/>
              <a:t>3. The client reads the data until it encounters an end-of-file marker; it then closes </a:t>
            </a:r>
            <a:r>
              <a:rPr lang="en-US" sz="2200" dirty="0" smtClean="0"/>
              <a:t>the connection.</a:t>
            </a:r>
          </a:p>
          <a:p>
            <a:pPr marL="356616" lvl="1" indent="0" algn="just">
              <a:buNone/>
            </a:pPr>
            <a:endParaRPr lang="en-US" sz="500" dirty="0" smtClean="0"/>
          </a:p>
          <a:p>
            <a:pPr algn="just"/>
            <a:r>
              <a:rPr lang="en-US" sz="2600" dirty="0"/>
              <a:t>In a </a:t>
            </a:r>
            <a:r>
              <a:rPr lang="en-US" sz="2600" u="sng" dirty="0"/>
              <a:t>persistent connection</a:t>
            </a:r>
            <a:r>
              <a:rPr lang="en-US" sz="2600" dirty="0" smtClean="0"/>
              <a:t>, the </a:t>
            </a:r>
            <a:r>
              <a:rPr lang="en-US" sz="2600" dirty="0"/>
              <a:t>server leaves the connection open for more requests after sending a response. </a:t>
            </a:r>
            <a:endParaRPr lang="en-US" sz="2600" dirty="0" smtClean="0"/>
          </a:p>
          <a:p>
            <a:pPr algn="just"/>
            <a:r>
              <a:rPr lang="en-US" sz="2600" dirty="0" smtClean="0"/>
              <a:t>The server </a:t>
            </a:r>
            <a:r>
              <a:rPr lang="en-US" sz="2600" dirty="0"/>
              <a:t>can close the connection at the request of a client or if a time-out has been reached</a:t>
            </a:r>
            <a:r>
              <a:rPr lang="en-US" sz="2600" dirty="0" smtClean="0"/>
              <a:t>.</a:t>
            </a:r>
          </a:p>
          <a:p>
            <a:pPr algn="just"/>
            <a:endParaRPr lang="en-US" sz="900" dirty="0" smtClean="0"/>
          </a:p>
          <a:p>
            <a:pPr algn="just"/>
            <a:r>
              <a:rPr lang="en-US" sz="2600" u="sng" dirty="0"/>
              <a:t>HTTP version 1.1 specifies a persistent connection by default</a:t>
            </a:r>
            <a:r>
              <a:rPr lang="en-US" sz="2600" u="sng" dirty="0" smtClean="0"/>
              <a:t>.</a:t>
            </a:r>
            <a:endParaRPr lang="en-US" sz="2600"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70632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498080" cy="685800"/>
          </a:xfrm>
        </p:spPr>
        <p:txBody>
          <a:bodyPr>
            <a:normAutofit fontScale="90000"/>
          </a:bodyPr>
          <a:lstStyle/>
          <a:p>
            <a:r>
              <a:rPr lang="en-US" dirty="0"/>
              <a:t>Proxy Server</a:t>
            </a:r>
          </a:p>
        </p:txBody>
      </p:sp>
      <p:sp>
        <p:nvSpPr>
          <p:cNvPr id="3" name="Content Placeholder 2"/>
          <p:cNvSpPr>
            <a:spLocks noGrp="1"/>
          </p:cNvSpPr>
          <p:nvPr>
            <p:ph idx="1"/>
          </p:nvPr>
        </p:nvSpPr>
        <p:spPr>
          <a:xfrm>
            <a:off x="533400" y="685800"/>
            <a:ext cx="8229600" cy="5622701"/>
          </a:xfrm>
        </p:spPr>
        <p:txBody>
          <a:bodyPr>
            <a:noAutofit/>
          </a:bodyPr>
          <a:lstStyle/>
          <a:p>
            <a:pPr algn="just"/>
            <a:r>
              <a:rPr lang="en-US" sz="2600" dirty="0"/>
              <a:t>HTTP supports proxy servers. </a:t>
            </a:r>
            <a:endParaRPr lang="en-US" sz="2600" dirty="0" smtClean="0"/>
          </a:p>
          <a:p>
            <a:pPr algn="just"/>
            <a:r>
              <a:rPr lang="en-US" sz="2600" dirty="0" smtClean="0"/>
              <a:t>A </a:t>
            </a:r>
            <a:r>
              <a:rPr lang="en-US" sz="2600" dirty="0"/>
              <a:t>proxy server is a computer that keeps copies </a:t>
            </a:r>
            <a:r>
              <a:rPr lang="en-US" sz="2600" dirty="0" smtClean="0"/>
              <a:t>of responses </a:t>
            </a:r>
            <a:r>
              <a:rPr lang="en-US" sz="2600" dirty="0"/>
              <a:t>to </a:t>
            </a:r>
            <a:r>
              <a:rPr lang="en-US" sz="2600" dirty="0" smtClean="0"/>
              <a:t>recent requests.</a:t>
            </a:r>
          </a:p>
          <a:p>
            <a:pPr algn="just"/>
            <a:r>
              <a:rPr lang="en-US" sz="2600" dirty="0"/>
              <a:t>The HTTP client sends a request to the proxy server. </a:t>
            </a:r>
            <a:r>
              <a:rPr lang="en-US" sz="2600" dirty="0" smtClean="0"/>
              <a:t>The proxy </a:t>
            </a:r>
            <a:r>
              <a:rPr lang="en-US" sz="2600" dirty="0"/>
              <a:t>server checks its </a:t>
            </a:r>
            <a:r>
              <a:rPr lang="en-US" sz="2600" dirty="0" smtClean="0"/>
              <a:t>cache.</a:t>
            </a:r>
          </a:p>
          <a:p>
            <a:pPr algn="just"/>
            <a:r>
              <a:rPr lang="en-US" sz="2600" dirty="0" smtClean="0"/>
              <a:t>If </a:t>
            </a:r>
            <a:r>
              <a:rPr lang="en-US" sz="2600" dirty="0"/>
              <a:t>the response is not stored in the cache, the </a:t>
            </a:r>
            <a:r>
              <a:rPr lang="en-US" sz="2600" dirty="0" smtClean="0"/>
              <a:t>proxy server </a:t>
            </a:r>
            <a:r>
              <a:rPr lang="en-US" sz="2600" dirty="0"/>
              <a:t>sends the request to the corresponding server. Incoming responses are sent to </a:t>
            </a:r>
            <a:r>
              <a:rPr lang="en-US" sz="2600" dirty="0" smtClean="0"/>
              <a:t>the proxy </a:t>
            </a:r>
            <a:r>
              <a:rPr lang="en-US" sz="2600" dirty="0"/>
              <a:t>server and stored for future requests from other clients.</a:t>
            </a:r>
          </a:p>
          <a:p>
            <a:pPr algn="just"/>
            <a:r>
              <a:rPr lang="en-US" sz="2600" dirty="0"/>
              <a:t>The proxy server reduces the load on the original server, decreases traffic, </a:t>
            </a:r>
            <a:r>
              <a:rPr lang="en-US" sz="2600" dirty="0" smtClean="0"/>
              <a:t>and improves </a:t>
            </a:r>
            <a:r>
              <a:rPr lang="en-US" sz="2600" dirty="0"/>
              <a:t>latency. </a:t>
            </a:r>
            <a:endParaRPr lang="en-US" sz="2600" dirty="0" smtClean="0"/>
          </a:p>
          <a:p>
            <a:pPr algn="just"/>
            <a:r>
              <a:rPr lang="en-US" sz="2600" dirty="0" smtClean="0"/>
              <a:t>To </a:t>
            </a:r>
            <a:r>
              <a:rPr lang="en-US" sz="2600" dirty="0"/>
              <a:t>use the proxy server, the client must be configured </a:t>
            </a:r>
            <a:r>
              <a:rPr lang="en-US" sz="2600" dirty="0" smtClean="0"/>
              <a:t>to access </a:t>
            </a:r>
            <a:r>
              <a:rPr lang="en-US" sz="2600" dirty="0"/>
              <a:t>the proxy instead of the target server</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97775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
        <p:nvSpPr>
          <p:cNvPr id="5" name="Content Placeholder 4"/>
          <p:cNvSpPr>
            <a:spLocks noGrp="1"/>
          </p:cNvSpPr>
          <p:nvPr>
            <p:ph sz="quarter" idx="1"/>
          </p:nvPr>
        </p:nvSpPr>
        <p:spPr>
          <a:xfrm>
            <a:off x="3429000" y="2971800"/>
            <a:ext cx="2743200" cy="838200"/>
          </a:xfrm>
        </p:spPr>
        <p:txBody>
          <a:bodyPr>
            <a:noAutofit/>
          </a:bodyPr>
          <a:lstStyle/>
          <a:p>
            <a:pPr>
              <a:buNone/>
            </a:pPr>
            <a:r>
              <a:rPr lang="en-US" sz="4800" dirty="0" smtClean="0">
                <a:solidFill>
                  <a:schemeClr val="accent1"/>
                </a:solidFill>
              </a:rPr>
              <a:t>Thank You</a:t>
            </a:r>
            <a:endParaRPr lang="en-US" sz="4800"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609600"/>
          </a:xfrm>
        </p:spPr>
        <p:txBody>
          <a:bodyPr>
            <a:normAutofit fontScale="90000"/>
          </a:bodyPr>
          <a:lstStyle/>
          <a:p>
            <a:r>
              <a:rPr lang="en-US" dirty="0" smtClean="0"/>
              <a:t>7.2 Resource Records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Content Placeholder 4"/>
          <p:cNvSpPr>
            <a:spLocks noGrp="1"/>
          </p:cNvSpPr>
          <p:nvPr>
            <p:ph sz="quarter" idx="1"/>
          </p:nvPr>
        </p:nvSpPr>
        <p:spPr>
          <a:xfrm>
            <a:off x="533400" y="762000"/>
            <a:ext cx="8305800" cy="5562600"/>
          </a:xfrm>
        </p:spPr>
        <p:txBody>
          <a:bodyPr>
            <a:normAutofit fontScale="85000" lnSpcReduction="20000"/>
          </a:bodyPr>
          <a:lstStyle/>
          <a:p>
            <a:pPr algn="just"/>
            <a:r>
              <a:rPr lang="en-US" dirty="0" smtClean="0"/>
              <a:t>Every domain, whether it is a single host or a top-level domain, can have a set of resource records associated with it. For a single host, the most common resource record is just its IP address, but many other kinds of resource records also exist.</a:t>
            </a:r>
          </a:p>
          <a:p>
            <a:pPr algn="just"/>
            <a:r>
              <a:rPr lang="en-US" dirty="0" smtClean="0"/>
              <a:t>A resource record is a five- </a:t>
            </a:r>
            <a:r>
              <a:rPr lang="en-US" dirty="0" err="1" smtClean="0"/>
              <a:t>tuple</a:t>
            </a:r>
            <a:r>
              <a:rPr lang="en-US" dirty="0" smtClean="0"/>
              <a:t>. they are encoded in binary for efficiency, In most of the case, resource records are presented as ASCII text, one line per resource record.</a:t>
            </a:r>
          </a:p>
          <a:p>
            <a:pPr algn="just"/>
            <a:r>
              <a:rPr lang="en-US" dirty="0" smtClean="0"/>
              <a:t>The </a:t>
            </a:r>
            <a:r>
              <a:rPr lang="en-US" b="1" dirty="0" err="1" smtClean="0"/>
              <a:t>Domain_name</a:t>
            </a:r>
            <a:r>
              <a:rPr lang="en-US" dirty="0" smtClean="0"/>
              <a:t> tells the domain to which this record applies.</a:t>
            </a:r>
          </a:p>
          <a:p>
            <a:pPr algn="just"/>
            <a:r>
              <a:rPr lang="en-US" dirty="0" smtClean="0"/>
              <a:t>The </a:t>
            </a:r>
            <a:r>
              <a:rPr lang="en-US" b="1" dirty="0" err="1" smtClean="0"/>
              <a:t>Time_to_live</a:t>
            </a:r>
            <a:r>
              <a:rPr lang="en-US" dirty="0" smtClean="0"/>
              <a:t> field gives an indication of how stable the record is. Information that is highly stable is assigned a large value, such as 86400 (the number of seconds in 1 day). Information that is highly volatile is assigned a small value, such as 60 (1 minute). </a:t>
            </a:r>
          </a:p>
          <a:p>
            <a:pPr algn="just"/>
            <a:r>
              <a:rPr lang="en-US" dirty="0" smtClean="0"/>
              <a:t>The third field of every resource record is the Class. For Internet information, it is always IN.</a:t>
            </a:r>
          </a:p>
          <a:p>
            <a:pPr algn="just"/>
            <a:r>
              <a:rPr lang="en-US" dirty="0" smtClean="0"/>
              <a:t>The Type field tells what kind of record this is.</a:t>
            </a:r>
          </a:p>
          <a:p>
            <a:pPr algn="just"/>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3472</TotalTime>
  <Words>4973</Words>
  <Application>Microsoft Office PowerPoint</Application>
  <PresentationFormat>On-screen Show (4:3)</PresentationFormat>
  <Paragraphs>553</Paragraphs>
  <Slides>89</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Calibri</vt:lpstr>
      <vt:lpstr>Franklin Gothic Book</vt:lpstr>
      <vt:lpstr>Perpetua</vt:lpstr>
      <vt:lpstr>Times New Roman</vt:lpstr>
      <vt:lpstr>Wingdings</vt:lpstr>
      <vt:lpstr>Wingdings 2</vt:lpstr>
      <vt:lpstr>Equity</vt:lpstr>
      <vt:lpstr>Chapter 7 Application Layer</vt:lpstr>
      <vt:lpstr>Outline</vt:lpstr>
      <vt:lpstr>7.1 DNS (Domain name space)</vt:lpstr>
      <vt:lpstr>7.1 DNS (Domain name space</vt:lpstr>
      <vt:lpstr>The DNS Name Space</vt:lpstr>
      <vt:lpstr>7.1 DNS (Domain name space</vt:lpstr>
      <vt:lpstr>7.1 DNS (Domain name space)</vt:lpstr>
      <vt:lpstr>7.2 Resource Records</vt:lpstr>
      <vt:lpstr>7.2 Resource Records</vt:lpstr>
      <vt:lpstr>7.2 Resource Records</vt:lpstr>
      <vt:lpstr>7.2 Resource Records</vt:lpstr>
      <vt:lpstr>Resource Records (2)</vt:lpstr>
      <vt:lpstr>7.3 Name Servers</vt:lpstr>
      <vt:lpstr>7.3 Name severs</vt:lpstr>
      <vt:lpstr>7.3 Name severs</vt:lpstr>
      <vt:lpstr>Name Servers (2)</vt:lpstr>
      <vt:lpstr>PowerPoint Presentation</vt:lpstr>
      <vt:lpstr>First scenario</vt:lpstr>
      <vt:lpstr>PowerPoint Presentation</vt:lpstr>
      <vt:lpstr>Second scenario</vt:lpstr>
      <vt:lpstr>PowerPoint Presentation</vt:lpstr>
      <vt:lpstr>Third scenario</vt:lpstr>
      <vt:lpstr>PowerPoint Presentation</vt:lpstr>
      <vt:lpstr>Fourth scenario</vt:lpstr>
      <vt:lpstr>PowerPoint Presentation</vt:lpstr>
      <vt:lpstr>PowerPoint Presentation</vt:lpstr>
      <vt:lpstr>7.4.1 Architecture and Services</vt:lpstr>
      <vt:lpstr>7.4.2 User Agent</vt:lpstr>
      <vt:lpstr>PowerPoint Presentation</vt:lpstr>
      <vt:lpstr>PowerPoint Presentation</vt:lpstr>
      <vt:lpstr>Reading E-mail</vt:lpstr>
      <vt:lpstr>PowerPoint Presentation</vt:lpstr>
      <vt:lpstr>7.4.3 Message Formats – RFC 822</vt:lpstr>
      <vt:lpstr>Message Formats – RFC 822 (2)</vt:lpstr>
      <vt:lpstr>MIME – Multipurpose Internet Mail Extensions</vt:lpstr>
      <vt:lpstr>PowerPoint Presentation</vt:lpstr>
      <vt:lpstr>PowerPoint Presentation</vt:lpstr>
      <vt:lpstr>PowerPoint Presentation</vt:lpstr>
      <vt:lpstr>PowerPoint Presentation</vt:lpstr>
      <vt:lpstr>PowerPoint Presentation</vt:lpstr>
      <vt:lpstr>7.4.4 Message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comparison of POP3 and IMAP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Persistent Versus Nonpersistent Connection</vt:lpstr>
      <vt:lpstr>Proxy Server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Vishal</cp:lastModifiedBy>
  <cp:revision>512</cp:revision>
  <dcterms:created xsi:type="dcterms:W3CDTF">2006-08-16T00:00:00Z</dcterms:created>
  <dcterms:modified xsi:type="dcterms:W3CDTF">2022-12-06T06:41:25Z</dcterms:modified>
</cp:coreProperties>
</file>